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9"/>
  </p:sldMasterIdLst>
  <p:notesMasterIdLst>
    <p:notesMasterId r:id="rId51"/>
  </p:notesMasterIdLst>
  <p:sldIdLst>
    <p:sldId id="257" r:id="rId20"/>
    <p:sldId id="258" r:id="rId21"/>
    <p:sldId id="259" r:id="rId22"/>
    <p:sldId id="260" r:id="rId23"/>
    <p:sldId id="263" r:id="rId24"/>
    <p:sldId id="264" r:id="rId25"/>
    <p:sldId id="267" r:id="rId26"/>
    <p:sldId id="268" r:id="rId27"/>
    <p:sldId id="269" r:id="rId28"/>
    <p:sldId id="270" r:id="rId29"/>
    <p:sldId id="271" r:id="rId30"/>
    <p:sldId id="272" r:id="rId31"/>
    <p:sldId id="274" r:id="rId32"/>
    <p:sldId id="273" r:id="rId33"/>
    <p:sldId id="275" r:id="rId34"/>
    <p:sldId id="296" r:id="rId35"/>
    <p:sldId id="279" r:id="rId36"/>
    <p:sldId id="297" r:id="rId37"/>
    <p:sldId id="281" r:id="rId38"/>
    <p:sldId id="288" r:id="rId39"/>
    <p:sldId id="283" r:id="rId40"/>
    <p:sldId id="291" r:id="rId41"/>
    <p:sldId id="292" r:id="rId42"/>
    <p:sldId id="290" r:id="rId43"/>
    <p:sldId id="278" r:id="rId44"/>
    <p:sldId id="287" r:id="rId45"/>
    <p:sldId id="276" r:id="rId46"/>
    <p:sldId id="285" r:id="rId47"/>
    <p:sldId id="295" r:id="rId48"/>
    <p:sldId id="261" r:id="rId49"/>
    <p:sldId id="262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608"/>
  </p:normalViewPr>
  <p:slideViewPr>
    <p:cSldViewPr snapToGrid="0">
      <p:cViewPr varScale="1">
        <p:scale>
          <a:sx n="82" d="100"/>
          <a:sy n="82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10" Type="http://schemas.openxmlformats.org/officeDocument/2006/relationships/customXml" Target="../customXml/item10.xml"/><Relationship Id="rId19" Type="http://schemas.openxmlformats.org/officeDocument/2006/relationships/slideMaster" Target="slideMasters/slideMaster1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8" Type="http://schemas.openxmlformats.org/officeDocument/2006/relationships/customXml" Target="../customXml/item8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AC2CA-8822-4849-AAAA-9D92F0A3187D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16B60-F7EB-F44B-ABCA-EF590BD9F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2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Eu trouxe este caso para ilustrar a evolução da nomenclatura atribuída a casos semelhantes desde a revisão da quarta edição da classificação OMS. De acordo com essa edição, qualquer Linfoma </a:t>
            </a:r>
            <a:r>
              <a:rPr lang="pt-BR" dirty="0" err="1"/>
              <a:t>B</a:t>
            </a:r>
            <a:r>
              <a:rPr lang="pt-BR" dirty="0"/>
              <a:t> agressivo com morfologia </a:t>
            </a:r>
            <a:r>
              <a:rPr lang="pt-BR" dirty="0" err="1"/>
              <a:t>blastoide</a:t>
            </a:r>
            <a:r>
              <a:rPr lang="pt-BR" dirty="0"/>
              <a:t> e </a:t>
            </a:r>
            <a:r>
              <a:rPr lang="pt-BR" dirty="0" err="1"/>
              <a:t>imunoexpressão</a:t>
            </a:r>
            <a:r>
              <a:rPr lang="pt-BR" dirty="0"/>
              <a:t> de TDT deveria ser classificado como Linfoma </a:t>
            </a:r>
            <a:r>
              <a:rPr lang="pt-BR" dirty="0" err="1"/>
              <a:t>linfoblástico</a:t>
            </a:r>
            <a:r>
              <a:rPr lang="pt-BR" dirty="0"/>
              <a:t>, sem levar em consideração características clínicas, epidemiológicas, citogenéticas ou moleculares. A edição neste momento fazia apenas uma distinção a neoplasias semelhantes que surgiam em pacientes mais velhos, com antecedente conhecido de Linfoma folicular e que deveriam ser classificadas ainda como linfoma </a:t>
            </a:r>
            <a:r>
              <a:rPr lang="pt-BR" dirty="0" err="1"/>
              <a:t>linfoblástico</a:t>
            </a:r>
            <a:r>
              <a:rPr lang="pt-BR" dirty="0"/>
              <a:t>, porém com o adendo “transformado a partir de um Linfoma folicular”.  Então de acordo com essa edição, nosso caso que não tinha antecedente conhecido de Linfoma folicular  teria sido classificado apenas como linfoma </a:t>
            </a:r>
            <a:r>
              <a:rPr lang="pt-BR" dirty="0" err="1"/>
              <a:t>linfoblástico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16B60-F7EB-F44B-ABCA-EF590BD9F4D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92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Vários grupos começaram a reportar casos semelhantes e observar que esse grupo de neoplasias era sim diferente de um linfoma </a:t>
            </a:r>
            <a:r>
              <a:rPr lang="pt-BR" dirty="0" err="1"/>
              <a:t>linfoblástico</a:t>
            </a:r>
            <a:r>
              <a:rPr lang="pt-BR" dirty="0"/>
              <a:t> SOE,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16B60-F7EB-F44B-ABCA-EF590BD9F4D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81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</a:t>
            </a:r>
            <a:r>
              <a:rPr lang="pt-BR" dirty="0" err="1"/>
              <a:t>entando</a:t>
            </a:r>
            <a:r>
              <a:rPr lang="pt-BR" dirty="0"/>
              <a:t> o conhecimento continua a evoluir e baseado nele há as mudanças de classificação e nessa época, vários grupos já advogavam que essa classe de neoplasias era sim diferente de um linfoma </a:t>
            </a:r>
            <a:r>
              <a:rPr lang="pt-BR" dirty="0" err="1"/>
              <a:t>linfoblástico</a:t>
            </a:r>
            <a:r>
              <a:rPr lang="pt-BR" dirty="0"/>
              <a:t> SOE, não compartilhavam das mesmas características clínicas e epidemiológicas (pacientes mais </a:t>
            </a:r>
            <a:r>
              <a:rPr lang="pt-BR" dirty="0" err="1"/>
              <a:t>velhor</a:t>
            </a:r>
            <a:r>
              <a:rPr lang="pt-BR" dirty="0"/>
              <a:t>, apresentação </a:t>
            </a:r>
            <a:r>
              <a:rPr lang="pt-BR" dirty="0" err="1"/>
              <a:t>linfomatosa</a:t>
            </a:r>
            <a:r>
              <a:rPr lang="pt-BR" dirty="0"/>
              <a:t>, raro envolvimento de MO, , a morfologia e o padrão de imuno-histoquímica eram diversos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16B60-F7EB-F44B-ABCA-EF590BD9F4D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93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16.xml"/><Relationship Id="rId7" Type="http://schemas.openxmlformats.org/officeDocument/2006/relationships/image" Target="../media/image3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0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5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../customXml/item18.xml"/><Relationship Id="rId7" Type="http://schemas.openxmlformats.org/officeDocument/2006/relationships/image" Target="../media/image14.png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14.png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3.xml"/><Relationship Id="rId6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7F48D-06D5-A59F-097A-D1F17BDEA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E30E1F-29FB-9338-F220-0331A7AD8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C1F031-AAB8-D40E-5814-5FF3883B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66C4CB-EB3D-907D-4FA2-93F9F411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48E531-D118-CE94-B89F-285097F0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50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702FA-A5F7-C341-B89C-4CC12C47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B27BC3B-4FAC-EF5D-2B7B-8BA41FDAF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7EE354-5611-5B5C-E69E-3A624669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0B9864-EFFF-EF6E-0E65-AC6322DB5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BDF8D9-2A3C-F56B-4243-65C9CE4C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263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3383B3-96DE-D5CB-EDAB-BDA2D51D3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8D19EB8-7F6B-D38E-C08E-A362B6573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D92AAE-406A-227F-5D13-068CEDBC5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BADC14-DF4E-F9E9-4004-F5D75FAF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59607F-24DB-9B86-F66F-9504939F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891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da palestra</a:t>
            </a:r>
            <a:br>
              <a:rPr lang="en-US"/>
            </a:br>
            <a:r>
              <a:rPr lang="en-US"/>
              <a:t>teste </a:t>
            </a:r>
            <a:r>
              <a:rPr lang="en-US" err="1"/>
              <a:t>preenchimento</a:t>
            </a:r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4231915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692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err="1"/>
              <a:t>Título</a:t>
            </a:r>
            <a:endParaRPr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8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err="1"/>
              <a:t>Título</a:t>
            </a:r>
            <a:endParaRPr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8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56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49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79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850EF-9432-81C1-64D7-657A8042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22FD52-E7F4-487D-964C-8F07916C2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39C44-9814-438C-A564-B51DA6A8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41F0A1-908F-C0D4-C9BB-DDAC8D8F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FFA09E-6F18-A9B6-5FD5-A9E3B87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31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97EF5-D980-96CE-895D-5E1842622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7AB912-6558-1669-4524-9DFF20257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9C2F24-3187-A4EC-0328-D96FF6F3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61C0B1-8D2F-916C-7E44-373320B3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A0CDEC-E677-0C94-FFD1-9A558195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810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3DD-422A-50EC-6C90-91EAFDABD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A0A5FA-FFD8-E314-BE28-E604B4E19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9EFC43-687A-D5ED-CA4D-F187B97E1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EEF4D9-AC85-C260-EF36-7D4A869D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238275-3EE6-9758-AD99-0EA3BB12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B03153B-8E5E-C405-D863-106D5989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935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B4433-4B85-C70A-4461-117BCFAE7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8526EA-A261-FF7B-E7D8-307621EF5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C9F1429-CC2A-E388-C7A0-A94AC0B87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F58CD61-CC6A-12E3-7CAE-9C5C83324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F8C679-675A-66AB-2A74-F6B0D2631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A45FB74-17A4-1813-7EA5-56854C65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9DE899-0495-1ABA-7AFB-7894D3EF7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1103BD-D4C4-0843-E363-16C87FE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30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F928E-D1FE-D2A2-12D2-F4F84CB4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7CD2C39-43EA-2069-EBCD-5960479B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862447E-41F2-ED55-9FA2-E1C0F3F2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185BE3-F3F8-F9B4-0369-D85E3CA0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66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4BE4C50-8CB8-051D-62EC-3B93F071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AA7B1C5-2D0D-62D8-7538-5324C410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CB328C-8AD8-F37D-7984-89F330655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0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3C756-188E-3872-BBF1-20E6B071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90C27F-6742-1D84-73BE-459CA75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A3BC5C-9BDC-CD41-B9AC-DCE7AB6CD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8288D0-0D63-5549-A26E-0F1DAD75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546E6F-26E8-1BB1-90CC-AE7AEDE7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3CB0992-BA1F-ED67-1F64-D1D7481C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95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FBE91-554F-9636-5F2D-04F9D80A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94BD6A7-C54A-BA8E-BD31-F3849501B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2FD64E-233A-0A22-EC97-FA13ED9D2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C0473D-CF53-0787-DDAA-F4896691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8FA8D4-EA94-3FF8-DFCD-C9AA7851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76B55A-E5C3-2061-FCC7-D2652B1B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66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93A81B-BC92-2748-42B2-EA602A7F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45815C-A6BD-F605-E298-B5B68A4CA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31388E-D229-7239-B072-79737FCBF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878C6-3CB6-DD4B-9461-06E3BFC2EB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76E8C2-86D9-EA6E-C6E9-54AFE1C60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B60F69-9DB4-E3A2-080E-59D2AB691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5C2E9-C04B-C24B-A1E6-296B4E447F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12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customXml" Target="../../customXml/item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customXml" Target="../../customXml/item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5.xml"/><Relationship Id="rId1" Type="http://schemas.openxmlformats.org/officeDocument/2006/relationships/customXml" Target="../../customXml/item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2757188"/>
            <a:ext cx="9144000" cy="1605039"/>
          </a:xfrm>
        </p:spPr>
        <p:txBody>
          <a:bodyPr vert="horz" lIns="60960" tIns="30480" rIns="60960" bIns="30480" rtlCol="0" anchor="t">
            <a:noAutofit/>
          </a:bodyPr>
          <a:lstStyle/>
          <a:p>
            <a:r>
              <a:rPr lang="pt-BR">
                <a:latin typeface="Calibri Bold"/>
                <a:ea typeface="Calibri Bold"/>
                <a:cs typeface="Calibri Bold"/>
              </a:rPr>
              <a:t>HEMATOPATHOLOGY  </a:t>
            </a:r>
            <a:br>
              <a:rPr lang="pt-BR">
                <a:latin typeface="Calibri Bold"/>
                <a:ea typeface="Calibri Bold"/>
                <a:cs typeface="Calibri Bold"/>
              </a:rPr>
            </a:br>
            <a:r>
              <a:rPr lang="pt-BR">
                <a:latin typeface="Calibri Bold"/>
                <a:ea typeface="Calibri Bold"/>
                <a:cs typeface="Calibri Bold"/>
              </a:rPr>
              <a:t>Case 4</a:t>
            </a:r>
            <a:endParaRPr lang="pt-BR">
              <a:ea typeface="Calibri Bold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>
                <a:latin typeface="Calibri Bold"/>
                <a:ea typeface="Calibri Bold"/>
                <a:cs typeface="Calibri Bold"/>
              </a:rPr>
              <a:t>Marianne de Castro Gonçalves</a:t>
            </a:r>
            <a:endParaRPr lang="pt-BR">
              <a:ea typeface="Calibri Bold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>
                <a:latin typeface="Calibri Bold"/>
                <a:ea typeface="Calibri Bold"/>
                <a:cs typeface="Calibri Bold"/>
              </a:rPr>
              <a:t>Rede D´Or São Luiz</a:t>
            </a:r>
            <a:endParaRPr lang="pt-BR">
              <a:ea typeface="Calibri Bold"/>
            </a:endParaRP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omida, frutas, mesa, marrom&#10;&#10;Descrição gerada automaticamente">
            <a:extLst>
              <a:ext uri="{FF2B5EF4-FFF2-40B4-BE49-F238E27FC236}">
                <a16:creationId xmlns:a16="http://schemas.microsoft.com/office/drawing/2014/main" id="{0207FB39-11F7-4F7A-481A-E1F5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" r="2711" b="2096"/>
          <a:stretch/>
        </p:blipFill>
        <p:spPr>
          <a:xfrm>
            <a:off x="6686108" y="3700413"/>
            <a:ext cx="4632854" cy="28724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26E58EC-615D-B6BC-5875-114D5B614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60585" y="264225"/>
            <a:ext cx="4593155" cy="2905170"/>
          </a:xfrm>
          <a:prstGeom prst="rect">
            <a:avLst/>
          </a:prstGeom>
        </p:spPr>
      </p:pic>
      <p:pic>
        <p:nvPicPr>
          <p:cNvPr id="4" name="Imagem 3" descr="Uma imagem contendo comida, bolo, favo de mel, coberto&#10;&#10;Descrição gerada automaticamente">
            <a:extLst>
              <a:ext uri="{FF2B5EF4-FFF2-40B4-BE49-F238E27FC236}">
                <a16:creationId xmlns:a16="http://schemas.microsoft.com/office/drawing/2014/main" id="{F3335B22-01C3-39CE-1CD1-1B8FE6897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96" t="7301" r="11928" b="18329"/>
          <a:stretch/>
        </p:blipFill>
        <p:spPr>
          <a:xfrm>
            <a:off x="6686574" y="266795"/>
            <a:ext cx="4412394" cy="291871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7C3F6F-1151-C924-F930-45C17DB48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259" y="3702983"/>
            <a:ext cx="4580182" cy="286120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97E0E4F-1886-17D5-47F1-50179023E550}"/>
              </a:ext>
            </a:extLst>
          </p:cNvPr>
          <p:cNvSpPr txBox="1"/>
          <p:nvPr/>
        </p:nvSpPr>
        <p:spPr>
          <a:xfrm>
            <a:off x="1101895" y="2719901"/>
            <a:ext cx="865517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C-MYC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D256B83-A9B8-9EAF-6588-7C28ED72DC98}"/>
              </a:ext>
            </a:extLst>
          </p:cNvPr>
          <p:cNvSpPr txBox="1"/>
          <p:nvPr/>
        </p:nvSpPr>
        <p:spPr>
          <a:xfrm>
            <a:off x="6809706" y="2719901"/>
            <a:ext cx="865517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C-MYC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C627AFF-ECB1-B6BF-3953-CBE026E09F68}"/>
              </a:ext>
            </a:extLst>
          </p:cNvPr>
          <p:cNvSpPr txBox="1"/>
          <p:nvPr/>
        </p:nvSpPr>
        <p:spPr>
          <a:xfrm>
            <a:off x="1101896" y="6098580"/>
            <a:ext cx="577970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TDT</a:t>
            </a:r>
            <a:endParaRPr lang="pt-BR" sz="1867" b="1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2DB10D5-EE86-9284-E09D-2A1C13ACEBF4}"/>
              </a:ext>
            </a:extLst>
          </p:cNvPr>
          <p:cNvSpPr txBox="1"/>
          <p:nvPr/>
        </p:nvSpPr>
        <p:spPr>
          <a:xfrm>
            <a:off x="6809707" y="6098580"/>
            <a:ext cx="577970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TDT</a:t>
            </a:r>
            <a:endParaRPr lang="pt-BR" sz="1867" b="1"/>
          </a:p>
        </p:txBody>
      </p:sp>
    </p:spTree>
    <p:extLst>
      <p:ext uri="{BB962C8B-B14F-4D97-AF65-F5344CB8AC3E}">
        <p14:creationId xmlns:p14="http://schemas.microsoft.com/office/powerpoint/2010/main" val="66231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E1BA5FF-892E-3399-76A7-7192D6D29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3467" y="1755511"/>
            <a:ext cx="5291666" cy="334697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FD87276-B9C2-3D35-F8E6-F09651D0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755510"/>
            <a:ext cx="5291667" cy="334697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8E2BBF3-07E4-6BCF-1E49-59A13FA9E64C}"/>
              </a:ext>
            </a:extLst>
          </p:cNvPr>
          <p:cNvSpPr txBox="1"/>
          <p:nvPr/>
        </p:nvSpPr>
        <p:spPr>
          <a:xfrm>
            <a:off x="814347" y="4632089"/>
            <a:ext cx="707366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KI-67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130867-82D6-3179-7C4E-CEEBF87615B4}"/>
              </a:ext>
            </a:extLst>
          </p:cNvPr>
          <p:cNvSpPr txBox="1"/>
          <p:nvPr/>
        </p:nvSpPr>
        <p:spPr>
          <a:xfrm>
            <a:off x="6378384" y="4632089"/>
            <a:ext cx="707366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KI-67</a:t>
            </a:r>
          </a:p>
        </p:txBody>
      </p:sp>
    </p:spTree>
    <p:extLst>
      <p:ext uri="{BB962C8B-B14F-4D97-AF65-F5344CB8AC3E}">
        <p14:creationId xmlns:p14="http://schemas.microsoft.com/office/powerpoint/2010/main" val="206861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979B0F-E241-D19E-AA9A-6C5716132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>
                <a:latin typeface="Calibri Bold"/>
                <a:ea typeface="Calibri Bold"/>
                <a:cs typeface="Calibri Bold"/>
              </a:rPr>
              <a:t>Other </a:t>
            </a:r>
            <a:r>
              <a:rPr lang="pt-BR" err="1">
                <a:latin typeface="Calibri Bold"/>
                <a:ea typeface="Calibri Bold"/>
                <a:cs typeface="Calibri Bold"/>
              </a:rPr>
              <a:t>markers</a:t>
            </a:r>
            <a:endParaRPr lang="pt-BR" err="1">
              <a:ea typeface="Calibri Bold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D9061D-9C27-A3A3-5021-73981DB27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0960" tIns="30480" rIns="60960" bIns="30480" rtlCol="0" anchor="t">
            <a:normAutofit/>
          </a:bodyPr>
          <a:lstStyle/>
          <a:p>
            <a:r>
              <a:rPr lang="pt-BR" dirty="0">
                <a:ea typeface="Calibri"/>
                <a:cs typeface="Calibri"/>
              </a:rPr>
              <a:t>CD3 - Negative</a:t>
            </a:r>
          </a:p>
          <a:p>
            <a:r>
              <a:rPr lang="pt-BR" dirty="0">
                <a:ea typeface="Calibri"/>
                <a:cs typeface="Calibri"/>
              </a:rPr>
              <a:t>CD34 – Negative</a:t>
            </a:r>
          </a:p>
          <a:p>
            <a:r>
              <a:rPr lang="pt-BR" dirty="0">
                <a:ea typeface="Calibri"/>
                <a:cs typeface="Calibri"/>
              </a:rPr>
              <a:t>CD117 – Negative</a:t>
            </a:r>
          </a:p>
          <a:p>
            <a:r>
              <a:rPr lang="pt-BR" dirty="0">
                <a:ea typeface="Calibri"/>
                <a:cs typeface="Calibri"/>
              </a:rPr>
              <a:t>CD99 – Negative</a:t>
            </a:r>
          </a:p>
          <a:p>
            <a:r>
              <a:rPr lang="pt-BR" dirty="0">
                <a:ea typeface="Calibri"/>
                <a:cs typeface="Calibri"/>
              </a:rPr>
              <a:t>CD5 – Negative</a:t>
            </a:r>
          </a:p>
          <a:p>
            <a:r>
              <a:rPr lang="pt-BR" dirty="0">
                <a:ea typeface="Calibri"/>
                <a:cs typeface="Calibri"/>
              </a:rPr>
              <a:t>Cyclin-D1 – Negative</a:t>
            </a:r>
          </a:p>
          <a:p>
            <a:r>
              <a:rPr lang="pt-BR" dirty="0">
                <a:ea typeface="Calibri"/>
                <a:cs typeface="Calibri"/>
              </a:rPr>
              <a:t>SOX-11 – Negative</a:t>
            </a:r>
          </a:p>
          <a:p>
            <a:r>
              <a:rPr lang="pt-BR" dirty="0">
                <a:ea typeface="Calibri"/>
                <a:cs typeface="Calibri"/>
              </a:rPr>
              <a:t>EBER - Negative</a:t>
            </a:r>
          </a:p>
        </p:txBody>
      </p:sp>
    </p:spTree>
    <p:extLst>
      <p:ext uri="{BB962C8B-B14F-4D97-AF65-F5344CB8AC3E}">
        <p14:creationId xmlns:p14="http://schemas.microsoft.com/office/powerpoint/2010/main" val="374510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5E576-A40D-2194-A86E-5E024F3E5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 err="1">
                <a:latin typeface="Calibri Bold"/>
                <a:ea typeface="Calibri Bold"/>
                <a:cs typeface="Calibri Bold"/>
              </a:rPr>
              <a:t>Diagnosis</a:t>
            </a:r>
            <a:endParaRPr lang="pt-BR" err="1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5DDB01-CC98-8AD6-AB31-C03D8811C1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345" y="1341698"/>
            <a:ext cx="11150600" cy="4622692"/>
          </a:xfrm>
        </p:spPr>
        <p:txBody>
          <a:bodyPr vert="horz" lIns="60960" tIns="30480" rIns="60960" bIns="30480" rtlCol="0" anchor="t">
            <a:normAutofit fontScale="92500"/>
          </a:bodyPr>
          <a:lstStyle/>
          <a:p>
            <a:r>
              <a:rPr lang="en" dirty="0">
                <a:ea typeface="+mn-lt"/>
                <a:cs typeface="+mn-lt"/>
              </a:rPr>
              <a:t>
• Aggressive B-cell lymphoma with </a:t>
            </a:r>
            <a:r>
              <a:rPr lang="en" dirty="0" err="1">
                <a:ea typeface="+mn-lt"/>
                <a:cs typeface="+mn-lt"/>
              </a:rPr>
              <a:t>blastoid</a:t>
            </a:r>
            <a:r>
              <a:rPr lang="en" dirty="0">
                <a:ea typeface="+mn-lt"/>
                <a:cs typeface="+mn-lt"/>
              </a:rPr>
              <a:t> features, CD20-negative - see comments.
</a:t>
            </a:r>
          </a:p>
          <a:p>
            <a:r>
              <a:rPr lang="en" b="1" dirty="0">
                <a:ea typeface="+mn-lt"/>
                <a:cs typeface="+mn-lt"/>
              </a:rPr>
              <a:t>Comments:</a:t>
            </a:r>
            <a:endParaRPr lang="pt-BR" dirty="0">
              <a:ea typeface="+mn-lt"/>
              <a:cs typeface="+mn-lt"/>
            </a:endParaRPr>
          </a:p>
          <a:p>
            <a:pPr algn="just"/>
            <a:r>
              <a:rPr lang="en" dirty="0">
                <a:ea typeface="+mn-lt"/>
                <a:cs typeface="+mn-lt"/>
              </a:rPr>
              <a:t>
1. It is a B-cell (PAX5+/CD20-) lymphoma with intermediate cells and an immature appearance (</a:t>
            </a:r>
            <a:r>
              <a:rPr lang="en" dirty="0" err="1">
                <a:ea typeface="+mn-lt"/>
                <a:cs typeface="+mn-lt"/>
              </a:rPr>
              <a:t>blastoid</a:t>
            </a:r>
            <a:r>
              <a:rPr lang="en" dirty="0">
                <a:ea typeface="+mn-lt"/>
                <a:cs typeface="+mn-lt"/>
              </a:rPr>
              <a:t>), with heterogeneous expression of </a:t>
            </a:r>
            <a:r>
              <a:rPr lang="en" dirty="0" err="1">
                <a:ea typeface="+mn-lt"/>
                <a:cs typeface="+mn-lt"/>
              </a:rPr>
              <a:t>TdT</a:t>
            </a:r>
            <a:r>
              <a:rPr lang="en" dirty="0">
                <a:ea typeface="+mn-lt"/>
                <a:cs typeface="+mn-lt"/>
              </a:rPr>
              <a:t>. Possible differential diagnoses in this case are a High-grade B-cell lymphoma with MYC and BCL2 +/- BCL6 rearrangements and </a:t>
            </a:r>
            <a:r>
              <a:rPr lang="en" dirty="0" err="1">
                <a:ea typeface="+mn-lt"/>
                <a:cs typeface="+mn-lt"/>
              </a:rPr>
              <a:t>TdT</a:t>
            </a:r>
            <a:r>
              <a:rPr lang="en" dirty="0">
                <a:ea typeface="+mn-lt"/>
                <a:cs typeface="+mn-lt"/>
              </a:rPr>
              <a:t> expression or a B lymphoblastic lymphoma; the latter hypothesis being disfavored by the epidemiological and morphological characteristics as well as CD34 negativity</a:t>
            </a:r>
            <a:endParaRPr lang="pt-BR" dirty="0">
              <a:ea typeface="+mn-lt"/>
              <a:cs typeface="+mn-lt"/>
            </a:endParaRPr>
          </a:p>
          <a:p>
            <a:pPr algn="just"/>
            <a:r>
              <a:rPr lang="en" dirty="0">
                <a:ea typeface="+mn-lt"/>
                <a:cs typeface="+mn-lt"/>
              </a:rPr>
              <a:t>2. FISH is recommended to define the case - the test can be performed on this material upon medical request</a:t>
            </a:r>
            <a:endParaRPr lang="pt-B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48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782ABF-9D08-11FF-366E-58DD89FC5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610" y="685800"/>
            <a:ext cx="3039611" cy="2928257"/>
          </a:xfr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</a:pPr>
            <a:r>
              <a:rPr lang="en-US" sz="5867" b="1" dirty="0">
                <a:solidFill>
                  <a:schemeClr val="bg1">
                    <a:alpha val="60000"/>
                  </a:schemeClr>
                </a:solidFill>
                <a:latin typeface="+mj-lt"/>
                <a:cs typeface="+mj-cs"/>
              </a:rPr>
              <a:t>FISH</a:t>
            </a:r>
          </a:p>
        </p:txBody>
      </p:sp>
      <p:pic>
        <p:nvPicPr>
          <p:cNvPr id="13" name="Imagem 12" descr="Uma imagem contendo luz, escuro, computador, fundo&#10;&#10;Descrição gerada automaticamente">
            <a:extLst>
              <a:ext uri="{FF2B5EF4-FFF2-40B4-BE49-F238E27FC236}">
                <a16:creationId xmlns:a16="http://schemas.microsoft.com/office/drawing/2014/main" id="{24EC020E-A464-2CD9-9901-E8B507AE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10616" r="11450" b="14754"/>
          <a:stretch/>
        </p:blipFill>
        <p:spPr>
          <a:xfrm>
            <a:off x="5083122" y="202868"/>
            <a:ext cx="3417934" cy="32175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C011234-695E-91E9-EAF4-98550384B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3" t="7458" r="10557" b="12632"/>
          <a:stretch/>
        </p:blipFill>
        <p:spPr>
          <a:xfrm>
            <a:off x="4795575" y="3610075"/>
            <a:ext cx="3504199" cy="322773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940ECE5-F228-8978-BCCD-746B788C9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" r="1085"/>
          <a:stretch/>
        </p:blipFill>
        <p:spPr>
          <a:xfrm rot="5400000">
            <a:off x="8558460" y="2172199"/>
            <a:ext cx="3252482" cy="333310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923E96-167A-0FC3-93EC-F8B8EEC5ADA4}"/>
              </a:ext>
            </a:extLst>
          </p:cNvPr>
          <p:cNvSpPr txBox="1"/>
          <p:nvPr/>
        </p:nvSpPr>
        <p:spPr>
          <a:xfrm>
            <a:off x="5066031" y="3032481"/>
            <a:ext cx="8942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400" b="1" dirty="0">
                <a:solidFill>
                  <a:schemeClr val="bg1"/>
                </a:solidFill>
                <a:ea typeface="Calibri"/>
                <a:cs typeface="Calibri"/>
              </a:rPr>
              <a:t>MYC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A765C6-DB98-B9CC-0C61-6C6A4053EDD3}"/>
              </a:ext>
            </a:extLst>
          </p:cNvPr>
          <p:cNvSpPr txBox="1"/>
          <p:nvPr/>
        </p:nvSpPr>
        <p:spPr>
          <a:xfrm>
            <a:off x="7424162" y="6406918"/>
            <a:ext cx="8942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400" b="1" dirty="0">
                <a:solidFill>
                  <a:schemeClr val="bg1"/>
                </a:solidFill>
                <a:ea typeface="Calibri"/>
                <a:cs typeface="Calibri"/>
              </a:rPr>
              <a:t>BCL2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842D23B-4A50-51E6-64B5-187C9A5BAF9E}"/>
              </a:ext>
            </a:extLst>
          </p:cNvPr>
          <p:cNvSpPr txBox="1"/>
          <p:nvPr/>
        </p:nvSpPr>
        <p:spPr>
          <a:xfrm>
            <a:off x="11036949" y="5054982"/>
            <a:ext cx="8942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400" b="1" dirty="0">
                <a:solidFill>
                  <a:schemeClr val="bg1"/>
                </a:solidFill>
                <a:ea typeface="Calibri"/>
                <a:cs typeface="Calibri"/>
              </a:rPr>
              <a:t>BCL6</a:t>
            </a:r>
          </a:p>
        </p:txBody>
      </p:sp>
    </p:spTree>
    <p:extLst>
      <p:ext uri="{BB962C8B-B14F-4D97-AF65-F5344CB8AC3E}">
        <p14:creationId xmlns:p14="http://schemas.microsoft.com/office/powerpoint/2010/main" val="217166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2F72D-5CFD-42EC-D529-FCBF0EF9DC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>
                <a:latin typeface="Calibri Bold"/>
                <a:ea typeface="Calibri Bold"/>
                <a:cs typeface="Calibri Bold"/>
              </a:rPr>
              <a:t>Final </a:t>
            </a:r>
            <a:r>
              <a:rPr lang="pt-BR" err="1">
                <a:latin typeface="Calibri Bold"/>
                <a:ea typeface="Calibri Bold"/>
                <a:cs typeface="Calibri Bold"/>
              </a:rPr>
              <a:t>proposed</a:t>
            </a:r>
            <a:r>
              <a:rPr lang="pt-BR">
                <a:latin typeface="Calibri Bold"/>
                <a:ea typeface="Calibri Bold"/>
                <a:cs typeface="Calibri Bold"/>
              </a:rPr>
              <a:t> diagnosis</a:t>
            </a:r>
            <a:endParaRPr lang="pt-BR" err="1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1483E9-537C-E1CB-4996-CAE1668EF0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6214" y="3038227"/>
            <a:ext cx="9180901" cy="4176994"/>
          </a:xfrm>
        </p:spPr>
        <p:txBody>
          <a:bodyPr vert="horz" lIns="60960" tIns="30480" rIns="60960" bIns="30480" rtlCol="0" anchor="t">
            <a:normAutofit/>
          </a:bodyPr>
          <a:lstStyle/>
          <a:p>
            <a:pPr algn="ctr"/>
            <a:r>
              <a:rPr lang="en-US" sz="2933" b="1">
                <a:solidFill>
                  <a:srgbClr val="000000"/>
                </a:solidFill>
                <a:ea typeface="+mn-lt"/>
                <a:cs typeface="+mn-lt"/>
              </a:rPr>
              <a:t>High-grade B-cell lymphoma with </a:t>
            </a:r>
            <a:r>
              <a:rPr lang="en-US" sz="2933" b="1" i="1">
                <a:solidFill>
                  <a:srgbClr val="000000"/>
                </a:solidFill>
                <a:ea typeface="+mn-lt"/>
                <a:cs typeface="+mn-lt"/>
              </a:rPr>
              <a:t>MYC</a:t>
            </a:r>
            <a:r>
              <a:rPr lang="en-US" sz="2933" b="1">
                <a:solidFill>
                  <a:srgbClr val="000000"/>
                </a:solidFill>
                <a:ea typeface="+mn-lt"/>
                <a:cs typeface="+mn-lt"/>
              </a:rPr>
              <a:t> and </a:t>
            </a:r>
            <a:r>
              <a:rPr lang="en-US" sz="2933" b="1" i="1">
                <a:solidFill>
                  <a:srgbClr val="000000"/>
                </a:solidFill>
                <a:ea typeface="+mn-lt"/>
                <a:cs typeface="+mn-lt"/>
              </a:rPr>
              <a:t>BCL2</a:t>
            </a:r>
            <a:r>
              <a:rPr lang="en-US" sz="2933" b="1">
                <a:solidFill>
                  <a:srgbClr val="000000"/>
                </a:solidFill>
                <a:ea typeface="+mn-lt"/>
                <a:cs typeface="+mn-lt"/>
              </a:rPr>
              <a:t> gene rearrangements and TDT expression</a:t>
            </a:r>
            <a:endParaRPr lang="pt-BR" sz="2933" b="1">
              <a:ea typeface="Calibri" panose="020F0502020204030204"/>
              <a:cs typeface="Calibri" panose="020F0502020204030204"/>
            </a:endParaRPr>
          </a:p>
          <a:p>
            <a:pPr algn="ctr"/>
            <a:endParaRPr lang="pt-BR" sz="2667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946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E08F6F8-E668-4DF4-4CBF-A80C9FF21D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Clinical</a:t>
            </a:r>
            <a:r>
              <a:rPr lang="pt-BR" dirty="0"/>
              <a:t> Evolution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E933E3D-AD6C-7343-95CD-3567F930C7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Treatment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– 6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cycles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DA-EPOCH – complete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remission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Disease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relapse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after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2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months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pt-BR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Treatment</a:t>
            </a:r>
            <a:r>
              <a:rPr lang="pt-BR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pt-BR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GEMOx</a:t>
            </a:r>
            <a:r>
              <a:rPr lang="pt-BR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r>
              <a:rPr lang="pt-BR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Passed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away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due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to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disease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progression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one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month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later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06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CD98E8-17CA-A8AE-4A78-3929FD6EA0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 dirty="0">
                <a:latin typeface="Calibri Bold"/>
                <a:cs typeface="Calibri Bold"/>
              </a:rPr>
              <a:t>WHO – 4rth </a:t>
            </a:r>
            <a:r>
              <a:rPr lang="pt-BR" dirty="0" err="1">
                <a:latin typeface="Calibri Bold"/>
                <a:cs typeface="Calibri Bold"/>
              </a:rPr>
              <a:t>edition</a:t>
            </a:r>
            <a:r>
              <a:rPr lang="pt-BR" dirty="0">
                <a:latin typeface="Calibri Bold"/>
                <a:cs typeface="Calibri Bold"/>
              </a:rPr>
              <a:t> </a:t>
            </a:r>
            <a:r>
              <a:rPr lang="pt-BR" dirty="0" err="1">
                <a:latin typeface="Calibri Bold"/>
                <a:cs typeface="Calibri Bold"/>
              </a:rPr>
              <a:t>revised</a:t>
            </a:r>
            <a:r>
              <a:rPr lang="pt-BR" dirty="0">
                <a:latin typeface="Calibri Bold"/>
                <a:cs typeface="Calibri Bold"/>
              </a:rPr>
              <a:t> </a:t>
            </a:r>
            <a:endParaRPr lang="pt-BR" dirty="0">
              <a:latin typeface="Calibri Bold"/>
              <a:ea typeface="Calibri Bold"/>
              <a:cs typeface="Calibri Bold"/>
            </a:endParaRP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9E2BC266-6906-A1B1-A953-1F5A8097F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Gráfico, Gráfico de linhas&#10;&#10;Descrição gerada automaticamente">
            <a:extLst>
              <a:ext uri="{FF2B5EF4-FFF2-40B4-BE49-F238E27FC236}">
                <a16:creationId xmlns:a16="http://schemas.microsoft.com/office/drawing/2014/main" id="{E124E908-54B0-342D-576E-B05B73CB3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9" t="10943" r="7783" b="30943"/>
          <a:stretch/>
        </p:blipFill>
        <p:spPr>
          <a:xfrm>
            <a:off x="644425" y="1301147"/>
            <a:ext cx="9920382" cy="425570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1C70AC-556F-F7F8-F539-55FCFC86F603}"/>
              </a:ext>
            </a:extLst>
          </p:cNvPr>
          <p:cNvSpPr txBox="1"/>
          <p:nvPr/>
        </p:nvSpPr>
        <p:spPr>
          <a:xfrm>
            <a:off x="152400" y="5697793"/>
            <a:ext cx="955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Recognized</a:t>
            </a:r>
            <a:r>
              <a:rPr lang="pt-BR" dirty="0"/>
              <a:t>  “</a:t>
            </a:r>
            <a:r>
              <a:rPr lang="pt-BR" sz="1800" dirty="0" err="1">
                <a:effectLst/>
                <a:latin typeface="AdvOTf9433e2d"/>
              </a:rPr>
              <a:t>B-lymphoblastic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lymphoma</a:t>
            </a:r>
            <a:r>
              <a:rPr lang="pt-BR" sz="1800" dirty="0">
                <a:effectLst/>
                <a:latin typeface="AdvOTf9433e2d"/>
              </a:rPr>
              <a:t>/ </a:t>
            </a:r>
            <a:r>
              <a:rPr lang="pt-BR" sz="1800" dirty="0" err="1">
                <a:effectLst/>
                <a:latin typeface="AdvOTf9433e2d"/>
              </a:rPr>
              <a:t>leukemia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transformed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from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follicular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lymphoma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dirty="0"/>
              <a:t>”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6CCE7F5-3084-0E10-1429-5B4B95AEC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17" y="6220682"/>
            <a:ext cx="3845984" cy="2698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87EB4D-21B0-DE68-66B5-3AA130359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008" y="6224836"/>
            <a:ext cx="1251992" cy="22212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87432C9-1542-BF82-4E23-1D6FEF382000}"/>
              </a:ext>
            </a:extLst>
          </p:cNvPr>
          <p:cNvSpPr/>
          <p:nvPr/>
        </p:nvSpPr>
        <p:spPr>
          <a:xfrm>
            <a:off x="2903009" y="1301147"/>
            <a:ext cx="965915" cy="656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8B196A-658C-7B79-8B77-38AAAF520688}"/>
              </a:ext>
            </a:extLst>
          </p:cNvPr>
          <p:cNvSpPr/>
          <p:nvPr/>
        </p:nvSpPr>
        <p:spPr>
          <a:xfrm>
            <a:off x="2446985" y="2962140"/>
            <a:ext cx="1107583" cy="656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E7FC47-2575-81D9-C6E4-25189E4D65B3}"/>
              </a:ext>
            </a:extLst>
          </p:cNvPr>
          <p:cNvSpPr/>
          <p:nvPr/>
        </p:nvSpPr>
        <p:spPr>
          <a:xfrm>
            <a:off x="2163650" y="4812604"/>
            <a:ext cx="965916" cy="547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02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DA48F-4299-A4D5-EA66-7C183514B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Classification</a:t>
            </a:r>
            <a:r>
              <a:rPr lang="pt-BR" dirty="0"/>
              <a:t> </a:t>
            </a:r>
            <a:r>
              <a:rPr lang="pt-BR" dirty="0" err="1"/>
              <a:t>dilemma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42672F-C672-4A7A-4CE0-F817F5617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b="1" dirty="0"/>
              <a:t>TDT </a:t>
            </a:r>
            <a:r>
              <a:rPr lang="pt-BR" b="1" dirty="0" err="1"/>
              <a:t>expressing</a:t>
            </a:r>
            <a:r>
              <a:rPr lang="pt-BR" b="1" dirty="0"/>
              <a:t> </a:t>
            </a:r>
            <a:r>
              <a:rPr lang="pt-BR" b="1" dirty="0" err="1"/>
              <a:t>B-cell</a:t>
            </a:r>
            <a:r>
              <a:rPr lang="pt-BR" b="1" dirty="0"/>
              <a:t> </a:t>
            </a:r>
            <a:r>
              <a:rPr lang="pt-BR" b="1" dirty="0" err="1"/>
              <a:t>neoplasms</a:t>
            </a:r>
            <a:r>
              <a:rPr lang="pt-BR" b="1" dirty="0"/>
              <a:t> </a:t>
            </a:r>
            <a:r>
              <a:rPr lang="pt-BR" b="1" dirty="0" err="1"/>
              <a:t>with</a:t>
            </a:r>
            <a:r>
              <a:rPr lang="pt-BR" b="1" dirty="0"/>
              <a:t> </a:t>
            </a:r>
            <a:r>
              <a:rPr lang="pt-BR" b="1" dirty="0" err="1"/>
              <a:t>several</a:t>
            </a:r>
            <a:r>
              <a:rPr lang="pt-BR" b="1" dirty="0"/>
              <a:t> </a:t>
            </a:r>
            <a:r>
              <a:rPr lang="pt-BR" b="1" dirty="0" err="1"/>
              <a:t>characteristics</a:t>
            </a:r>
            <a:r>
              <a:rPr lang="pt-BR" b="1" dirty="0"/>
              <a:t> </a:t>
            </a:r>
            <a:r>
              <a:rPr lang="pt-BR" b="1" dirty="0" err="1"/>
              <a:t>different</a:t>
            </a:r>
            <a:r>
              <a:rPr lang="pt-BR" b="1" dirty="0"/>
              <a:t> </a:t>
            </a:r>
            <a:r>
              <a:rPr lang="pt-BR" b="1" dirty="0" err="1"/>
              <a:t>from</a:t>
            </a:r>
            <a:r>
              <a:rPr lang="pt-BR" b="1" dirty="0"/>
              <a:t> </a:t>
            </a:r>
            <a:r>
              <a:rPr lang="pt-BR" b="1" dirty="0" err="1"/>
              <a:t>lymphoblastic</a:t>
            </a:r>
            <a:r>
              <a:rPr lang="pt-BR" b="1" dirty="0"/>
              <a:t> </a:t>
            </a:r>
            <a:r>
              <a:rPr lang="pt-BR" b="1" dirty="0" err="1"/>
              <a:t>lymphoma</a:t>
            </a:r>
            <a:r>
              <a:rPr lang="pt-BR" b="1" dirty="0"/>
              <a:t>:</a:t>
            </a:r>
          </a:p>
          <a:p>
            <a:r>
              <a:rPr lang="pt-BR" dirty="0" err="1"/>
              <a:t>Did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share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same</a:t>
            </a:r>
            <a:r>
              <a:rPr lang="pt-BR" dirty="0"/>
              <a:t> </a:t>
            </a:r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epidemiological</a:t>
            </a:r>
            <a:r>
              <a:rPr lang="pt-BR" dirty="0"/>
              <a:t> </a:t>
            </a:r>
            <a:r>
              <a:rPr lang="pt-BR" dirty="0" err="1"/>
              <a:t>characteristics</a:t>
            </a:r>
            <a:r>
              <a:rPr lang="pt-BR" dirty="0"/>
              <a:t> (</a:t>
            </a:r>
            <a:r>
              <a:rPr lang="pt-BR" dirty="0" err="1"/>
              <a:t>older</a:t>
            </a:r>
            <a:r>
              <a:rPr lang="pt-BR" dirty="0"/>
              <a:t> </a:t>
            </a:r>
            <a:r>
              <a:rPr lang="pt-BR" dirty="0" err="1"/>
              <a:t>patients</a:t>
            </a:r>
            <a:r>
              <a:rPr lang="pt-BR" dirty="0"/>
              <a:t>, </a:t>
            </a:r>
            <a:r>
              <a:rPr lang="pt-BR" dirty="0" err="1"/>
              <a:t>lymphomatous</a:t>
            </a:r>
            <a:r>
              <a:rPr lang="pt-BR" dirty="0"/>
              <a:t> </a:t>
            </a:r>
            <a:r>
              <a:rPr lang="pt-BR" dirty="0" err="1"/>
              <a:t>presentation</a:t>
            </a:r>
            <a:r>
              <a:rPr lang="pt-BR" dirty="0"/>
              <a:t>, </a:t>
            </a:r>
            <a:r>
              <a:rPr lang="pt-BR" dirty="0" err="1"/>
              <a:t>rare</a:t>
            </a:r>
            <a:r>
              <a:rPr lang="pt-BR" dirty="0"/>
              <a:t> BM </a:t>
            </a:r>
            <a:r>
              <a:rPr lang="pt-BR" dirty="0" err="1"/>
              <a:t>involvement</a:t>
            </a:r>
            <a:r>
              <a:rPr lang="pt-BR" dirty="0"/>
              <a:t>, </a:t>
            </a:r>
            <a:r>
              <a:rPr lang="pt-BR" dirty="0" err="1"/>
              <a:t>frequent</a:t>
            </a:r>
            <a:r>
              <a:rPr lang="pt-BR" dirty="0"/>
              <a:t>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other</a:t>
            </a:r>
            <a:r>
              <a:rPr lang="pt-BR" dirty="0"/>
              <a:t> mature </a:t>
            </a:r>
            <a:r>
              <a:rPr lang="pt-BR" dirty="0" err="1"/>
              <a:t>B-cell</a:t>
            </a:r>
            <a:r>
              <a:rPr lang="pt-BR" dirty="0"/>
              <a:t> </a:t>
            </a:r>
            <a:r>
              <a:rPr lang="pt-BR" dirty="0" err="1"/>
              <a:t>lymphomas</a:t>
            </a:r>
            <a:r>
              <a:rPr lang="pt-BR" dirty="0"/>
              <a:t> - </a:t>
            </a:r>
            <a:r>
              <a:rPr lang="pt-BR" dirty="0" err="1"/>
              <a:t>follicular</a:t>
            </a:r>
            <a:r>
              <a:rPr lang="pt-BR" dirty="0"/>
              <a:t> </a:t>
            </a:r>
            <a:r>
              <a:rPr lang="pt-BR" dirty="0" err="1"/>
              <a:t>lymphoma</a:t>
            </a:r>
            <a:r>
              <a:rPr lang="pt-BR" dirty="0"/>
              <a:t>, high grade </a:t>
            </a:r>
            <a:r>
              <a:rPr lang="pt-BR" dirty="0" err="1"/>
              <a:t>B-cell</a:t>
            </a:r>
            <a:r>
              <a:rPr lang="pt-BR" dirty="0"/>
              <a:t> </a:t>
            </a:r>
            <a:r>
              <a:rPr lang="pt-BR" dirty="0" err="1"/>
              <a:t>lymphoma</a:t>
            </a:r>
            <a:r>
              <a:rPr lang="pt-BR" dirty="0"/>
              <a:t>...</a:t>
            </a:r>
          </a:p>
          <a:p>
            <a:r>
              <a:rPr lang="pt-BR" dirty="0" err="1"/>
              <a:t>Morphology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immunohistochemistry</a:t>
            </a:r>
            <a:r>
              <a:rPr lang="pt-BR" dirty="0"/>
              <a:t> </a:t>
            </a:r>
            <a:r>
              <a:rPr lang="pt-BR" dirty="0" err="1"/>
              <a:t>pattern</a:t>
            </a:r>
            <a:r>
              <a:rPr lang="pt-BR" dirty="0"/>
              <a:t> </a:t>
            </a:r>
            <a:r>
              <a:rPr lang="pt-BR" dirty="0" err="1"/>
              <a:t>were</a:t>
            </a:r>
            <a:r>
              <a:rPr lang="pt-BR" dirty="0"/>
              <a:t> </a:t>
            </a:r>
            <a:r>
              <a:rPr lang="pt-BR" dirty="0" err="1"/>
              <a:t>diverse</a:t>
            </a:r>
            <a:r>
              <a:rPr lang="pt-BR" dirty="0"/>
              <a:t> (more </a:t>
            </a:r>
            <a:r>
              <a:rPr lang="pt-BR" dirty="0" err="1"/>
              <a:t>heterogeneous</a:t>
            </a:r>
            <a:r>
              <a:rPr lang="pt-BR" dirty="0"/>
              <a:t> </a:t>
            </a:r>
            <a:r>
              <a:rPr lang="pt-BR" dirty="0" err="1"/>
              <a:t>morphology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heterogeneous</a:t>
            </a:r>
            <a:r>
              <a:rPr lang="pt-BR" dirty="0"/>
              <a:t> </a:t>
            </a:r>
            <a:r>
              <a:rPr lang="pt-BR" dirty="0" err="1"/>
              <a:t>staining</a:t>
            </a:r>
            <a:r>
              <a:rPr lang="pt-BR" dirty="0"/>
              <a:t> for CD20, TDT (</a:t>
            </a:r>
            <a:r>
              <a:rPr lang="pt-BR" dirty="0" err="1"/>
              <a:t>weaker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partial</a:t>
            </a:r>
            <a:r>
              <a:rPr lang="pt-BR" dirty="0"/>
              <a:t> </a:t>
            </a:r>
            <a:r>
              <a:rPr lang="pt-BR" dirty="0" err="1"/>
              <a:t>expression</a:t>
            </a:r>
            <a:r>
              <a:rPr lang="pt-BR" dirty="0"/>
              <a:t>), BCL6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invariable</a:t>
            </a:r>
            <a:r>
              <a:rPr lang="pt-BR" dirty="0"/>
              <a:t> CD34 </a:t>
            </a:r>
            <a:r>
              <a:rPr lang="pt-BR" dirty="0" err="1"/>
              <a:t>negativity</a:t>
            </a:r>
            <a:endParaRPr lang="pt-BR" dirty="0"/>
          </a:p>
          <a:p>
            <a:r>
              <a:rPr lang="pt-BR" dirty="0"/>
              <a:t>Strong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MYC/ MYC + BCL2/ MYC + BCL6 </a:t>
            </a:r>
            <a:r>
              <a:rPr lang="pt-BR" dirty="0" err="1"/>
              <a:t>and</a:t>
            </a:r>
            <a:r>
              <a:rPr lang="pt-BR" dirty="0"/>
              <a:t>  MYC + BCL2 + BCL6 </a:t>
            </a:r>
            <a:r>
              <a:rPr lang="pt-BR" dirty="0" err="1"/>
              <a:t>rearrangements</a:t>
            </a:r>
            <a:endParaRPr lang="pt-BR" dirty="0"/>
          </a:p>
          <a:p>
            <a:r>
              <a:rPr lang="pt-BR" dirty="0" err="1"/>
              <a:t>Did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respond</a:t>
            </a:r>
            <a:r>
              <a:rPr lang="pt-BR" dirty="0"/>
              <a:t> </a:t>
            </a:r>
            <a:r>
              <a:rPr lang="pt-BR" dirty="0" err="1"/>
              <a:t>well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treatment</a:t>
            </a:r>
            <a:r>
              <a:rPr lang="pt-BR" dirty="0"/>
              <a:t> </a:t>
            </a:r>
            <a:r>
              <a:rPr lang="pt-BR" dirty="0" err="1"/>
              <a:t>regimens</a:t>
            </a:r>
            <a:r>
              <a:rPr lang="pt-BR" dirty="0"/>
              <a:t> for </a:t>
            </a:r>
            <a:r>
              <a:rPr lang="pt-BR" dirty="0" err="1"/>
              <a:t>lymphoblastic</a:t>
            </a:r>
            <a:r>
              <a:rPr lang="pt-BR" dirty="0"/>
              <a:t> </a:t>
            </a:r>
            <a:r>
              <a:rPr lang="pt-BR" dirty="0" err="1"/>
              <a:t>lymphoma</a:t>
            </a:r>
            <a:endParaRPr lang="pt-BR" dirty="0"/>
          </a:p>
          <a:p>
            <a:r>
              <a:rPr lang="pt-BR" dirty="0"/>
              <a:t>Adverse </a:t>
            </a:r>
            <a:r>
              <a:rPr lang="pt-BR" dirty="0" err="1"/>
              <a:t>prognosis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0823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62640F3-3F81-0457-F6AC-F7D101578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932" y="389468"/>
            <a:ext cx="9009266" cy="285616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DFCAB5B-A5DB-5A5E-6C6C-A67329BD0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9" y="3612365"/>
            <a:ext cx="4413673" cy="302550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F02A146-0592-CEA3-1991-A2C51206596E}"/>
              </a:ext>
            </a:extLst>
          </p:cNvPr>
          <p:cNvSpPr txBox="1"/>
          <p:nvPr/>
        </p:nvSpPr>
        <p:spPr>
          <a:xfrm>
            <a:off x="4667672" y="3816630"/>
            <a:ext cx="111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6 </a:t>
            </a:r>
            <a:r>
              <a:rPr lang="pt-BR" dirty="0" err="1"/>
              <a:t>patients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976406-DFD1-A365-7470-BF09CE8258E8}"/>
              </a:ext>
            </a:extLst>
          </p:cNvPr>
          <p:cNvSpPr txBox="1"/>
          <p:nvPr/>
        </p:nvSpPr>
        <p:spPr>
          <a:xfrm>
            <a:off x="4667672" y="4553993"/>
            <a:ext cx="111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3 </a:t>
            </a:r>
            <a:r>
              <a:rPr lang="pt-BR" dirty="0" err="1"/>
              <a:t>patients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1AFED1-CF8B-AA54-F986-CA86448B89BB}"/>
              </a:ext>
            </a:extLst>
          </p:cNvPr>
          <p:cNvSpPr txBox="1"/>
          <p:nvPr/>
        </p:nvSpPr>
        <p:spPr>
          <a:xfrm>
            <a:off x="4667672" y="5290056"/>
            <a:ext cx="111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 </a:t>
            </a:r>
            <a:r>
              <a:rPr lang="pt-BR" dirty="0" err="1"/>
              <a:t>patients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DC77E4-D2AE-4588-2FB4-7BE7C7677CF1}"/>
              </a:ext>
            </a:extLst>
          </p:cNvPr>
          <p:cNvSpPr txBox="1"/>
          <p:nvPr/>
        </p:nvSpPr>
        <p:spPr>
          <a:xfrm>
            <a:off x="4667672" y="6026119"/>
            <a:ext cx="111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 </a:t>
            </a:r>
            <a:r>
              <a:rPr lang="pt-BR" dirty="0" err="1"/>
              <a:t>patients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B0472F-60F9-A0C6-0C71-46D7040B99EB}"/>
              </a:ext>
            </a:extLst>
          </p:cNvPr>
          <p:cNvSpPr txBox="1"/>
          <p:nvPr/>
        </p:nvSpPr>
        <p:spPr>
          <a:xfrm>
            <a:off x="6099109" y="3576648"/>
            <a:ext cx="31320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MYC + BCL2 = 3 </a:t>
            </a:r>
            <a:r>
              <a:rPr lang="pt-BR" dirty="0" err="1"/>
              <a:t>patients</a:t>
            </a:r>
            <a:endParaRPr lang="pt-BR" dirty="0"/>
          </a:p>
          <a:p>
            <a:r>
              <a:rPr lang="pt-BR" dirty="0"/>
              <a:t>MYC + BCL2 + BCL6 = 3 </a:t>
            </a:r>
            <a:r>
              <a:rPr lang="pt-BR" dirty="0" err="1"/>
              <a:t>patients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9A02749-5F5D-7EF3-2305-C6FB84FD6989}"/>
              </a:ext>
            </a:extLst>
          </p:cNvPr>
          <p:cNvSpPr txBox="1"/>
          <p:nvPr/>
        </p:nvSpPr>
        <p:spPr>
          <a:xfrm>
            <a:off x="6096000" y="4276994"/>
            <a:ext cx="312579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MYC + BCL2 = 1 </a:t>
            </a:r>
            <a:r>
              <a:rPr lang="pt-BR" dirty="0" err="1"/>
              <a:t>patient</a:t>
            </a:r>
            <a:endParaRPr lang="pt-BR" dirty="0"/>
          </a:p>
          <a:p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performed</a:t>
            </a:r>
            <a:r>
              <a:rPr lang="pt-BR" dirty="0"/>
              <a:t> = 1 </a:t>
            </a:r>
            <a:r>
              <a:rPr lang="pt-BR" dirty="0" err="1"/>
              <a:t>patient</a:t>
            </a:r>
            <a:endParaRPr lang="pt-BR" dirty="0"/>
          </a:p>
          <a:p>
            <a:r>
              <a:rPr lang="pt-BR" dirty="0" err="1"/>
              <a:t>Insufficient</a:t>
            </a:r>
            <a:r>
              <a:rPr lang="pt-BR" dirty="0"/>
              <a:t> material = 1 </a:t>
            </a:r>
            <a:r>
              <a:rPr lang="pt-BR" dirty="0" err="1"/>
              <a:t>patient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BEBC8D2-2CB7-6EE4-7463-56D3A5C68F13}"/>
              </a:ext>
            </a:extLst>
          </p:cNvPr>
          <p:cNvSpPr txBox="1"/>
          <p:nvPr/>
        </p:nvSpPr>
        <p:spPr>
          <a:xfrm>
            <a:off x="6096001" y="5254339"/>
            <a:ext cx="31257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MYC + BCL2 = 1 </a:t>
            </a:r>
            <a:r>
              <a:rPr lang="pt-BR" dirty="0" err="1"/>
              <a:t>patient</a:t>
            </a:r>
            <a:endParaRPr lang="pt-BR" dirty="0"/>
          </a:p>
          <a:p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performed</a:t>
            </a:r>
            <a:r>
              <a:rPr lang="pt-BR" dirty="0"/>
              <a:t> = 1 </a:t>
            </a:r>
            <a:r>
              <a:rPr lang="pt-BR" dirty="0" err="1"/>
              <a:t>patient</a:t>
            </a:r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FD2D2F2-3C47-E812-B896-BB8F6B1D0003}"/>
              </a:ext>
            </a:extLst>
          </p:cNvPr>
          <p:cNvSpPr txBox="1"/>
          <p:nvPr/>
        </p:nvSpPr>
        <p:spPr>
          <a:xfrm>
            <a:off x="6099110" y="5958400"/>
            <a:ext cx="45519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MYC  = 1 </a:t>
            </a:r>
            <a:r>
              <a:rPr lang="pt-BR" dirty="0" err="1"/>
              <a:t>patient</a:t>
            </a:r>
            <a:r>
              <a:rPr lang="pt-BR" dirty="0"/>
              <a:t> – EBV+ DLBCL</a:t>
            </a:r>
          </a:p>
          <a:p>
            <a:r>
              <a:rPr lang="pt-BR" dirty="0"/>
              <a:t>No </a:t>
            </a:r>
            <a:r>
              <a:rPr lang="pt-BR" dirty="0" err="1"/>
              <a:t>rearrangements</a:t>
            </a:r>
            <a:r>
              <a:rPr lang="pt-BR" dirty="0"/>
              <a:t> = 1 </a:t>
            </a:r>
            <a:r>
              <a:rPr lang="pt-BR" dirty="0" err="1"/>
              <a:t>patient</a:t>
            </a:r>
            <a:r>
              <a:rPr lang="pt-BR" dirty="0"/>
              <a:t> – </a:t>
            </a:r>
            <a:r>
              <a:rPr lang="pt-BR" dirty="0" err="1"/>
              <a:t>blastoid</a:t>
            </a:r>
            <a:r>
              <a:rPr lang="pt-BR" dirty="0"/>
              <a:t> MCL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13BB7CB-CE8D-8BD7-6141-AA3C9A2E11CC}"/>
              </a:ext>
            </a:extLst>
          </p:cNvPr>
          <p:cNvSpPr txBox="1"/>
          <p:nvPr/>
        </p:nvSpPr>
        <p:spPr>
          <a:xfrm>
            <a:off x="9481182" y="3905062"/>
            <a:ext cx="2646031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800" b="1" dirty="0">
                <a:ea typeface="+mn-lt"/>
                <a:cs typeface="+mn-lt"/>
              </a:rPr>
              <a:t>*</a:t>
            </a:r>
            <a:r>
              <a:rPr lang="pt-BR" b="1" dirty="0" err="1">
                <a:latin typeface="AdvOTa20b42a7"/>
              </a:rPr>
              <a:t>B</a:t>
            </a:r>
            <a:r>
              <a:rPr lang="pt-BR" sz="1800" b="1" dirty="0" err="1">
                <a:effectLst/>
                <a:latin typeface="AdvOTa20b42a7"/>
              </a:rPr>
              <a:t>lastoid-appearing</a:t>
            </a:r>
            <a:endParaRPr lang="pt-BR" sz="1800" b="1" dirty="0">
              <a:ea typeface="+mn-lt"/>
              <a:cs typeface="+mn-lt"/>
            </a:endParaRPr>
          </a:p>
          <a:p>
            <a:r>
              <a:rPr lang="pt-BR" b="1" dirty="0">
                <a:ea typeface="+mn-lt"/>
                <a:cs typeface="+mn-lt"/>
              </a:rPr>
              <a:t>*</a:t>
            </a:r>
            <a:r>
              <a:rPr lang="pt-BR" sz="1800" b="1" dirty="0" err="1">
                <a:ea typeface="+mn-lt"/>
                <a:cs typeface="+mn-lt"/>
              </a:rPr>
              <a:t>TdT</a:t>
            </a:r>
            <a:r>
              <a:rPr lang="pt-BR" sz="1800" b="1" dirty="0">
                <a:ea typeface="+mn-lt"/>
                <a:cs typeface="+mn-lt"/>
              </a:rPr>
              <a:t>-positive  </a:t>
            </a:r>
          </a:p>
          <a:p>
            <a:r>
              <a:rPr lang="pt-BR" sz="1800" b="1" dirty="0">
                <a:ea typeface="+mn-lt"/>
                <a:cs typeface="+mn-lt"/>
              </a:rPr>
              <a:t>*CD20-weak/negative </a:t>
            </a:r>
            <a:endParaRPr lang="pt-BR" b="1" dirty="0">
              <a:ea typeface="+mn-lt"/>
              <a:cs typeface="+mn-lt"/>
            </a:endParaRPr>
          </a:p>
          <a:p>
            <a:r>
              <a:rPr lang="pt-BR" b="1" dirty="0">
                <a:ea typeface="+mn-lt"/>
                <a:cs typeface="+mn-lt"/>
              </a:rPr>
              <a:t>*</a:t>
            </a:r>
            <a:r>
              <a:rPr lang="pt-BR" b="1" dirty="0" err="1">
                <a:ea typeface="+mn-lt"/>
                <a:cs typeface="+mn-lt"/>
              </a:rPr>
              <a:t>L</a:t>
            </a:r>
            <a:r>
              <a:rPr lang="pt-BR" sz="1800" b="1" dirty="0" err="1">
                <a:ea typeface="+mn-lt"/>
                <a:cs typeface="+mn-lt"/>
              </a:rPr>
              <a:t>ack</a:t>
            </a:r>
            <a:r>
              <a:rPr lang="pt-BR" sz="1800" b="1" dirty="0">
                <a:ea typeface="+mn-lt"/>
                <a:cs typeface="+mn-lt"/>
              </a:rPr>
              <a:t> </a:t>
            </a:r>
            <a:r>
              <a:rPr lang="pt-BR" sz="1800" b="1" dirty="0" err="1">
                <a:ea typeface="+mn-lt"/>
                <a:cs typeface="+mn-lt"/>
              </a:rPr>
              <a:t>expression</a:t>
            </a:r>
            <a:r>
              <a:rPr lang="pt-BR" sz="1800" b="1" dirty="0">
                <a:ea typeface="+mn-lt"/>
                <a:cs typeface="+mn-lt"/>
              </a:rPr>
              <a:t> </a:t>
            </a:r>
            <a:r>
              <a:rPr lang="pt-BR" sz="1800" b="1" dirty="0" err="1">
                <a:ea typeface="+mn-lt"/>
                <a:cs typeface="+mn-lt"/>
              </a:rPr>
              <a:t>of</a:t>
            </a:r>
            <a:r>
              <a:rPr lang="pt-BR" sz="1800" b="1" dirty="0">
                <a:ea typeface="+mn-lt"/>
                <a:cs typeface="+mn-lt"/>
              </a:rPr>
              <a:t> BCL6 </a:t>
            </a:r>
            <a:r>
              <a:rPr lang="pt-BR" sz="1800" b="1" dirty="0" err="1">
                <a:ea typeface="+mn-lt"/>
                <a:cs typeface="+mn-lt"/>
              </a:rPr>
              <a:t>and</a:t>
            </a:r>
            <a:r>
              <a:rPr lang="pt-BR" sz="1800" b="1" dirty="0">
                <a:ea typeface="+mn-lt"/>
                <a:cs typeface="+mn-lt"/>
              </a:rPr>
              <a:t>/</a:t>
            </a:r>
            <a:r>
              <a:rPr lang="pt-BR" sz="1800" b="1" dirty="0" err="1">
                <a:ea typeface="+mn-lt"/>
                <a:cs typeface="+mn-lt"/>
              </a:rPr>
              <a:t>or</a:t>
            </a:r>
            <a:r>
              <a:rPr lang="pt-BR" sz="1800" b="1" dirty="0">
                <a:ea typeface="+mn-lt"/>
                <a:cs typeface="+mn-lt"/>
              </a:rPr>
              <a:t> light </a:t>
            </a:r>
            <a:r>
              <a:rPr lang="pt-BR" sz="1800" b="1" dirty="0" err="1">
                <a:ea typeface="+mn-lt"/>
                <a:cs typeface="+mn-lt"/>
              </a:rPr>
              <a:t>chains</a:t>
            </a:r>
            <a:endParaRPr lang="pt-BR" b="1" dirty="0">
              <a:ea typeface="+mn-lt"/>
              <a:cs typeface="+mn-lt"/>
            </a:endParaRPr>
          </a:p>
          <a:p>
            <a:r>
              <a:rPr lang="pt-BR" b="1" dirty="0">
                <a:ea typeface="+mn-lt"/>
                <a:cs typeface="+mn-lt"/>
              </a:rPr>
              <a:t>*</a:t>
            </a:r>
            <a:r>
              <a:rPr lang="pt-BR" b="1" dirty="0" err="1">
                <a:ea typeface="+mn-lt"/>
                <a:cs typeface="+mn-lt"/>
              </a:rPr>
              <a:t>Lack</a:t>
            </a:r>
            <a:r>
              <a:rPr lang="pt-BR" b="1" dirty="0">
                <a:ea typeface="+mn-lt"/>
                <a:cs typeface="+mn-lt"/>
              </a:rPr>
              <a:t> </a:t>
            </a:r>
            <a:r>
              <a:rPr lang="pt-BR" b="1" dirty="0" err="1">
                <a:ea typeface="+mn-lt"/>
                <a:cs typeface="+mn-lt"/>
              </a:rPr>
              <a:t>of</a:t>
            </a:r>
            <a:r>
              <a:rPr lang="pt-BR" b="1" dirty="0">
                <a:ea typeface="+mn-lt"/>
                <a:cs typeface="+mn-lt"/>
              </a:rPr>
              <a:t> CD34 </a:t>
            </a:r>
            <a:r>
              <a:rPr lang="pt-BR" b="1" dirty="0" err="1">
                <a:ea typeface="+mn-lt"/>
                <a:cs typeface="+mn-lt"/>
              </a:rPr>
              <a:t>expression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6185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 vert="horz" lIns="60960" tIns="30480" rIns="60960" bIns="30480" rtlCol="0" anchor="t">
            <a:normAutofit/>
          </a:bodyPr>
          <a:lstStyle/>
          <a:p>
            <a:r>
              <a:rPr lang="pt-BR"/>
              <a:t>Dra. Marianne de Castro Gonçalves afirma não ter conflito</a:t>
            </a:r>
            <a:br>
              <a:rPr lang="pt-BR"/>
            </a:br>
            <a:r>
              <a:rPr lang="pt-BR"/>
              <a:t> de interesse a declarar</a:t>
            </a:r>
          </a:p>
          <a:p>
            <a:pPr>
              <a:lnSpc>
                <a:spcPts val="2667"/>
              </a:lnSpc>
            </a:pPr>
            <a:endParaRPr lang="pt-BR" sz="2000"/>
          </a:p>
          <a:p>
            <a:pPr>
              <a:lnSpc>
                <a:spcPts val="2667"/>
              </a:lnSpc>
            </a:pPr>
            <a:endParaRPr lang="pt-BR" sz="2000"/>
          </a:p>
          <a:p>
            <a:pPr>
              <a:lnSpc>
                <a:spcPts val="2667"/>
              </a:lnSpc>
            </a:pPr>
            <a:r>
              <a:rPr lang="pt-BR" sz="1733"/>
              <a:t>Exigência da RDC Nº 96/08 da ANVISA</a:t>
            </a:r>
          </a:p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8DD3DF6-B04F-F90C-BF1E-73B57C39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466531"/>
            <a:ext cx="5540356" cy="560769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59556C8-41DA-0AB6-F062-D8195B2FECF1}"/>
              </a:ext>
            </a:extLst>
          </p:cNvPr>
          <p:cNvSpPr txBox="1"/>
          <p:nvPr/>
        </p:nvSpPr>
        <p:spPr>
          <a:xfrm>
            <a:off x="5913429" y="2394581"/>
            <a:ext cx="531548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b="1">
                <a:latin typeface="AdvOTf9433e2d"/>
              </a:rPr>
              <a:t>A</a:t>
            </a:r>
            <a:r>
              <a:rPr lang="pt-BR" sz="1800" b="1">
                <a:effectLst/>
                <a:latin typeface="AdvOTf9433e2d"/>
              </a:rPr>
              <a:t>ll patients had a dismal outcome despite being treated with intensive chemotherapy </a:t>
            </a:r>
            <a:endParaRPr lang="pt-BR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E78845-BD08-7CAC-FA4E-4AF6C55F1006}"/>
              </a:ext>
            </a:extLst>
          </p:cNvPr>
          <p:cNvSpPr txBox="1"/>
          <p:nvPr/>
        </p:nvSpPr>
        <p:spPr>
          <a:xfrm>
            <a:off x="5913429" y="3572934"/>
            <a:ext cx="531549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800" dirty="0">
                <a:effectLst/>
                <a:latin typeface="AdvOTf9433e2d"/>
              </a:rPr>
              <a:t>“It </a:t>
            </a:r>
            <a:r>
              <a:rPr lang="pt-BR" sz="1800" dirty="0" err="1">
                <a:effectLst/>
                <a:latin typeface="AdvOTf9433e2d"/>
              </a:rPr>
              <a:t>seems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likely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that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these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patients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will</a:t>
            </a:r>
            <a:r>
              <a:rPr lang="pt-BR" sz="1800" dirty="0">
                <a:effectLst/>
                <a:latin typeface="AdvOTf9433e2d"/>
              </a:rPr>
              <a:t> require novel </a:t>
            </a:r>
            <a:r>
              <a:rPr lang="pt-BR" sz="1800" dirty="0" err="1">
                <a:effectLst/>
                <a:latin typeface="AdvOTf9433e2d"/>
              </a:rPr>
              <a:t>therapeutic</a:t>
            </a:r>
            <a:r>
              <a:rPr lang="pt-BR" sz="1800" dirty="0">
                <a:effectLst/>
                <a:latin typeface="AdvOTf9433e2d"/>
              </a:rPr>
              <a:t> approaches, </a:t>
            </a:r>
            <a:r>
              <a:rPr lang="pt-BR" sz="1800" dirty="0" err="1">
                <a:effectLst/>
                <a:latin typeface="AdvOTf9433e2d"/>
              </a:rPr>
              <a:t>and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we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suggest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that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TdT</a:t>
            </a:r>
            <a:r>
              <a:rPr lang="pt-BR" sz="1800" dirty="0">
                <a:effectLst/>
                <a:latin typeface="AdvOTf9433e2d"/>
              </a:rPr>
              <a:t>-positive mature </a:t>
            </a:r>
            <a:r>
              <a:rPr lang="pt-BR" sz="1800" dirty="0" err="1">
                <a:effectLst/>
                <a:latin typeface="AdvOTf9433e2d"/>
              </a:rPr>
              <a:t>B-cell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lymphomas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need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to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be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segregated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to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facilitate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the</a:t>
            </a:r>
            <a:r>
              <a:rPr lang="pt-BR" sz="1800" dirty="0">
                <a:effectLst/>
                <a:latin typeface="AdvOTf9433e2d"/>
              </a:rPr>
              <a:t> design </a:t>
            </a:r>
            <a:r>
              <a:rPr lang="pt-BR" sz="1800" dirty="0" err="1">
                <a:effectLst/>
                <a:latin typeface="AdvOTf9433e2d"/>
              </a:rPr>
              <a:t>of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better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therapies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and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foster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additional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research</a:t>
            </a:r>
            <a:r>
              <a:rPr lang="pt-BR" dirty="0">
                <a:latin typeface="AdvOTf9433e2d"/>
              </a:rPr>
              <a:t>”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8141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5A467D-89C7-6AEC-A329-4C19FE6B9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80" y="486832"/>
            <a:ext cx="6908192" cy="22563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28922F4-B21F-FD8C-57BC-52F37722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6553200"/>
            <a:ext cx="2878670" cy="2751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90C4EFA-F4A2-21A5-B110-14BFC2386364}"/>
              </a:ext>
            </a:extLst>
          </p:cNvPr>
          <p:cNvSpPr txBox="1"/>
          <p:nvPr/>
        </p:nvSpPr>
        <p:spPr>
          <a:xfrm>
            <a:off x="671680" y="3180772"/>
            <a:ext cx="10893787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*258 LBCL/ HGBCL – 6 (2%) cases (TDT </a:t>
            </a:r>
            <a:r>
              <a:rPr lang="pt-BR" dirty="0" err="1"/>
              <a:t>expression</a:t>
            </a:r>
            <a:r>
              <a:rPr lang="pt-BR" dirty="0"/>
              <a:t> &gt;10% </a:t>
            </a:r>
            <a:r>
              <a:rPr lang="pt-BR" dirty="0" err="1"/>
              <a:t>cells</a:t>
            </a:r>
            <a:r>
              <a:rPr lang="pt-BR" dirty="0"/>
              <a:t>) </a:t>
            </a:r>
          </a:p>
          <a:p>
            <a:r>
              <a:rPr lang="pt-BR" dirty="0"/>
              <a:t>*</a:t>
            </a:r>
            <a:r>
              <a:rPr lang="pt-BR" dirty="0" err="1"/>
              <a:t>Morphology</a:t>
            </a:r>
            <a:r>
              <a:rPr lang="pt-BR" dirty="0"/>
              <a:t> – </a:t>
            </a:r>
            <a:r>
              <a:rPr lang="pt-BR" dirty="0" err="1"/>
              <a:t>blastoid</a:t>
            </a:r>
            <a:r>
              <a:rPr lang="pt-BR" dirty="0"/>
              <a:t> </a:t>
            </a:r>
            <a:r>
              <a:rPr lang="pt-BR" dirty="0" err="1"/>
              <a:t>appearing</a:t>
            </a:r>
            <a:r>
              <a:rPr lang="pt-BR" dirty="0"/>
              <a:t> – 6/6</a:t>
            </a:r>
          </a:p>
          <a:p>
            <a:r>
              <a:rPr lang="pt-BR" dirty="0"/>
              <a:t>*</a:t>
            </a:r>
            <a:r>
              <a:rPr lang="pt-BR" dirty="0" err="1"/>
              <a:t>Previous</a:t>
            </a:r>
            <a:r>
              <a:rPr lang="pt-BR" dirty="0"/>
              <a:t> </a:t>
            </a:r>
            <a:r>
              <a:rPr lang="pt-BR" dirty="0" err="1"/>
              <a:t>lymphoma</a:t>
            </a:r>
            <a:r>
              <a:rPr lang="pt-BR" dirty="0"/>
              <a:t> (5/6)</a:t>
            </a:r>
          </a:p>
          <a:p>
            <a:r>
              <a:rPr lang="pt-BR" dirty="0"/>
              <a:t>*Immunophenotype</a:t>
            </a:r>
          </a:p>
          <a:p>
            <a:r>
              <a:rPr lang="pt-BR" dirty="0"/>
              <a:t>*MYC </a:t>
            </a:r>
            <a:r>
              <a:rPr lang="pt-BR" dirty="0" err="1"/>
              <a:t>rearrangements</a:t>
            </a:r>
            <a:r>
              <a:rPr lang="pt-BR" dirty="0"/>
              <a:t> – 6/6 (1 MYC / 3 MYC + BCL2/ 1 MYC + BCL6/ 1 MYC + BCL6 + BCL2)</a:t>
            </a:r>
          </a:p>
          <a:p>
            <a:r>
              <a:rPr lang="pt-BR" dirty="0"/>
              <a:t>*</a:t>
            </a:r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features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course</a:t>
            </a:r>
            <a:endParaRPr lang="pt-BR" dirty="0"/>
          </a:p>
          <a:p>
            <a:r>
              <a:rPr lang="pt-BR" dirty="0"/>
              <a:t>*</a:t>
            </a:r>
            <a:r>
              <a:rPr lang="pt-BR" dirty="0" err="1"/>
              <a:t>Mutational</a:t>
            </a:r>
            <a:r>
              <a:rPr lang="pt-BR" dirty="0"/>
              <a:t> </a:t>
            </a:r>
            <a:r>
              <a:rPr lang="pt-BR" dirty="0" err="1"/>
              <a:t>landscape</a:t>
            </a:r>
            <a:endParaRPr lang="pt-BR" dirty="0"/>
          </a:p>
          <a:p>
            <a:r>
              <a:rPr lang="pt-BR" dirty="0"/>
              <a:t>*</a:t>
            </a:r>
            <a:r>
              <a:rPr lang="pt-BR" dirty="0" err="1"/>
              <a:t>Patterns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genomic</a:t>
            </a:r>
            <a:r>
              <a:rPr lang="pt-BR" dirty="0"/>
              <a:t> Evolution</a:t>
            </a:r>
          </a:p>
          <a:p>
            <a:r>
              <a:rPr lang="pt-BR" dirty="0"/>
              <a:t>* M</a:t>
            </a:r>
            <a:r>
              <a:rPr lang="pt-BR" sz="1800" dirty="0">
                <a:effectLst/>
                <a:latin typeface="AdvOTa20b42a7"/>
              </a:rPr>
              <a:t>eta-</a:t>
            </a:r>
            <a:r>
              <a:rPr lang="pt-BR" sz="1800" dirty="0" err="1">
                <a:effectLst/>
                <a:latin typeface="AdvOTa20b42a7"/>
              </a:rPr>
              <a:t>analysis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included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the</a:t>
            </a:r>
            <a:r>
              <a:rPr lang="pt-BR" sz="1800" dirty="0">
                <a:effectLst/>
                <a:latin typeface="AdvOTa20b42a7"/>
              </a:rPr>
              <a:t> 6 </a:t>
            </a:r>
            <a:r>
              <a:rPr lang="pt-BR" sz="1800" dirty="0" err="1">
                <a:effectLst/>
                <a:latin typeface="AdvOTa20b42a7"/>
              </a:rPr>
              <a:t>TdT</a:t>
            </a:r>
            <a:r>
              <a:rPr lang="pt-BR" sz="1800" dirty="0">
                <a:effectLst/>
                <a:latin typeface="AdvOTa20b42a7"/>
              </a:rPr>
              <a:t>+ cases </a:t>
            </a:r>
            <a:r>
              <a:rPr lang="pt-BR" sz="1800" dirty="0" err="1">
                <a:effectLst/>
                <a:latin typeface="AdvOTa20b42a7"/>
              </a:rPr>
              <a:t>from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the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current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study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and</a:t>
            </a:r>
            <a:r>
              <a:rPr lang="pt-BR" sz="1800" dirty="0">
                <a:effectLst/>
                <a:latin typeface="AdvOTa20b42a7"/>
              </a:rPr>
              <a:t> 40 </a:t>
            </a:r>
            <a:r>
              <a:rPr lang="pt-BR" sz="1800" dirty="0" err="1">
                <a:effectLst/>
                <a:latin typeface="AdvOTa20b42a7"/>
              </a:rPr>
              <a:t>additional</a:t>
            </a:r>
            <a:r>
              <a:rPr lang="pt-BR" sz="1800" dirty="0">
                <a:effectLst/>
                <a:latin typeface="AdvOTa20b42a7"/>
              </a:rPr>
              <a:t> cases </a:t>
            </a:r>
            <a:r>
              <a:rPr lang="pt-BR" sz="1800" dirty="0" err="1">
                <a:effectLst/>
                <a:latin typeface="AdvOTa20b42a7"/>
              </a:rPr>
              <a:t>from</a:t>
            </a:r>
            <a:r>
              <a:rPr lang="pt-BR" sz="1800" dirty="0">
                <a:effectLst/>
                <a:latin typeface="AdvOTa20b42a7"/>
              </a:rPr>
              <a:t> 18 </a:t>
            </a:r>
            <a:r>
              <a:rPr lang="pt-BR" sz="1800" dirty="0" err="1">
                <a:effectLst/>
                <a:latin typeface="AdvOTa20b42a7"/>
              </a:rPr>
              <a:t>different</a:t>
            </a:r>
            <a:r>
              <a:rPr lang="pt-BR" dirty="0">
                <a:latin typeface="AdvOTa20b42a7"/>
              </a:rPr>
              <a:t> </a:t>
            </a:r>
            <a:r>
              <a:rPr lang="pt-BR" dirty="0" err="1">
                <a:latin typeface="AdvOTa20b42a7"/>
              </a:rPr>
              <a:t>studies</a:t>
            </a:r>
            <a:r>
              <a:rPr lang="pt-BR" dirty="0">
                <a:latin typeface="AdvOTa20b42a7"/>
              </a:rPr>
              <a:t> (46 cases) -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clinical</a:t>
            </a:r>
            <a:r>
              <a:rPr lang="pt-BR" sz="1800" dirty="0">
                <a:effectLst/>
                <a:latin typeface="AdvOTa20b42a7"/>
              </a:rPr>
              <a:t>, </a:t>
            </a:r>
            <a:r>
              <a:rPr lang="pt-BR" sz="1800" dirty="0" err="1">
                <a:effectLst/>
                <a:latin typeface="AdvOTa20b42a7"/>
              </a:rPr>
              <a:t>morphologic</a:t>
            </a:r>
            <a:r>
              <a:rPr lang="pt-BR" sz="1800" dirty="0">
                <a:effectLst/>
                <a:latin typeface="AdvOTa20b42a7"/>
              </a:rPr>
              <a:t>, </a:t>
            </a:r>
            <a:r>
              <a:rPr lang="pt-BR" sz="1800" dirty="0" err="1">
                <a:effectLst/>
                <a:latin typeface="AdvOTa20b42a7"/>
              </a:rPr>
              <a:t>phenotypic</a:t>
            </a:r>
            <a:r>
              <a:rPr lang="pt-BR" sz="1800" dirty="0">
                <a:effectLst/>
                <a:latin typeface="AdvOTa20b42a7"/>
              </a:rPr>
              <a:t>, </a:t>
            </a:r>
            <a:r>
              <a:rPr lang="pt-BR" sz="1800" dirty="0" err="1">
                <a:effectLst/>
                <a:latin typeface="AdvOTa20b42a7"/>
              </a:rPr>
              <a:t>and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cytogenetic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features</a:t>
            </a:r>
            <a:r>
              <a:rPr lang="pt-BR" sz="1800" dirty="0">
                <a:effectLst/>
                <a:latin typeface="AdvOTa20b42a7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375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EA7D56C-43C5-7557-A076-EF5AFD6437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features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course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FCBA1AF-08BC-395D-5D0E-54B6DFF33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16"/>
          <a:stretch/>
        </p:blipFill>
        <p:spPr>
          <a:xfrm>
            <a:off x="352638" y="1413652"/>
            <a:ext cx="11486723" cy="4004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D44EDFE-D751-C221-CAFB-05BD6B96D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72" y="1814061"/>
            <a:ext cx="11698453" cy="8622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904D18F-450C-06F0-BB57-4C7E0015D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074" y="3027270"/>
            <a:ext cx="8191246" cy="278466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9B383B7-E4BE-ACF6-2A20-781666615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3381"/>
            <a:ext cx="2878670" cy="2751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6175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E124F-3142-CF8B-259C-CF42B0DCD4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Mutational</a:t>
            </a:r>
            <a:r>
              <a:rPr lang="pt-BR" dirty="0"/>
              <a:t> </a:t>
            </a:r>
            <a:r>
              <a:rPr lang="pt-BR" dirty="0" err="1"/>
              <a:t>landscape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1AE02B-B377-0CF5-FA12-B944A1309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65" y="1373716"/>
            <a:ext cx="8378961" cy="45529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D74A9D-9F00-EC37-CC5D-7C4C227E1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184354"/>
            <a:ext cx="2878670" cy="2751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41709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29D59DB-2E44-1CCA-54C9-9B70DF642927}"/>
              </a:ext>
            </a:extLst>
          </p:cNvPr>
          <p:cNvSpPr txBox="1"/>
          <p:nvPr/>
        </p:nvSpPr>
        <p:spPr>
          <a:xfrm>
            <a:off x="383458" y="5428115"/>
            <a:ext cx="10361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 M</a:t>
            </a:r>
            <a:r>
              <a:rPr lang="pt-BR" sz="1800" dirty="0">
                <a:effectLst/>
                <a:latin typeface="AdvOTa20b42a7"/>
              </a:rPr>
              <a:t>eta-</a:t>
            </a:r>
            <a:r>
              <a:rPr lang="pt-BR" sz="1800" dirty="0" err="1">
                <a:effectLst/>
                <a:latin typeface="AdvOTa20b42a7"/>
              </a:rPr>
              <a:t>analysis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included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the</a:t>
            </a:r>
            <a:r>
              <a:rPr lang="pt-BR" sz="1800" dirty="0">
                <a:effectLst/>
                <a:latin typeface="AdvOTa20b42a7"/>
              </a:rPr>
              <a:t> 6 </a:t>
            </a:r>
            <a:r>
              <a:rPr lang="pt-BR" sz="1800" dirty="0" err="1">
                <a:effectLst/>
                <a:latin typeface="AdvOTa20b42a7"/>
              </a:rPr>
              <a:t>TdT</a:t>
            </a:r>
            <a:r>
              <a:rPr lang="pt-BR" sz="1800" dirty="0">
                <a:effectLst/>
                <a:latin typeface="AdvOTa20b42a7"/>
              </a:rPr>
              <a:t>+ cases </a:t>
            </a:r>
            <a:r>
              <a:rPr lang="pt-BR" sz="1800" dirty="0" err="1">
                <a:effectLst/>
                <a:latin typeface="AdvOTa20b42a7"/>
              </a:rPr>
              <a:t>from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the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current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study</a:t>
            </a:r>
            <a:r>
              <a:rPr lang="pt-BR" sz="1800" dirty="0">
                <a:effectLst/>
                <a:latin typeface="AdvOTa20b42a7"/>
              </a:rPr>
              <a:t> </a:t>
            </a:r>
            <a:r>
              <a:rPr lang="pt-BR" sz="1800" dirty="0" err="1">
                <a:effectLst/>
                <a:latin typeface="AdvOTa20b42a7"/>
              </a:rPr>
              <a:t>and</a:t>
            </a:r>
            <a:r>
              <a:rPr lang="pt-BR" sz="1800" dirty="0">
                <a:effectLst/>
                <a:latin typeface="AdvOTa20b42a7"/>
              </a:rPr>
              <a:t> 40 </a:t>
            </a:r>
            <a:r>
              <a:rPr lang="pt-BR" sz="1800" dirty="0" err="1">
                <a:effectLst/>
                <a:latin typeface="AdvOTa20b42a7"/>
              </a:rPr>
              <a:t>additional</a:t>
            </a:r>
            <a:r>
              <a:rPr lang="pt-BR" sz="1800" dirty="0">
                <a:effectLst/>
                <a:latin typeface="AdvOTa20b42a7"/>
              </a:rPr>
              <a:t> cases </a:t>
            </a:r>
            <a:r>
              <a:rPr lang="pt-BR" sz="1800" dirty="0" err="1">
                <a:effectLst/>
                <a:latin typeface="AdvOTa20b42a7"/>
              </a:rPr>
              <a:t>from</a:t>
            </a:r>
            <a:r>
              <a:rPr lang="pt-BR" sz="1800" dirty="0">
                <a:effectLst/>
                <a:latin typeface="AdvOTa20b42a7"/>
              </a:rPr>
              <a:t> 18 </a:t>
            </a:r>
            <a:r>
              <a:rPr lang="pt-BR" sz="1800" dirty="0" err="1">
                <a:effectLst/>
                <a:latin typeface="AdvOTa20b42a7"/>
              </a:rPr>
              <a:t>different</a:t>
            </a:r>
            <a:r>
              <a:rPr lang="pt-BR" dirty="0">
                <a:latin typeface="AdvOTa20b42a7"/>
              </a:rPr>
              <a:t> </a:t>
            </a:r>
            <a:r>
              <a:rPr lang="pt-BR" dirty="0" err="1">
                <a:latin typeface="AdvOTa20b42a7"/>
              </a:rPr>
              <a:t>studies</a:t>
            </a:r>
            <a:r>
              <a:rPr lang="pt-BR" dirty="0">
                <a:latin typeface="AdvOTa20b42a7"/>
              </a:rPr>
              <a:t> (46 cases) </a:t>
            </a:r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89FB2A0-7A5E-5385-9BA3-D8FAFF815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910" y="1362937"/>
            <a:ext cx="7689294" cy="386244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968841AE-3AD3-11AE-22B2-A4EE448F1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Immunophenotype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C266CB3-0ACA-45D6-FB6A-3F46BFB2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33" y="6268224"/>
            <a:ext cx="2878670" cy="2751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DFA6A8B-A488-0A67-B175-29E79D76D5D3}"/>
              </a:ext>
            </a:extLst>
          </p:cNvPr>
          <p:cNvSpPr/>
          <p:nvPr/>
        </p:nvSpPr>
        <p:spPr>
          <a:xfrm>
            <a:off x="4656668" y="1362937"/>
            <a:ext cx="812800" cy="3005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EE2C42-3277-C57C-821D-C3BC62F621AE}"/>
              </a:ext>
            </a:extLst>
          </p:cNvPr>
          <p:cNvSpPr/>
          <p:nvPr/>
        </p:nvSpPr>
        <p:spPr>
          <a:xfrm>
            <a:off x="2768332" y="1362937"/>
            <a:ext cx="812800" cy="3005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84D92E-75DC-0CD5-EB4F-BC1D9F56DF73}"/>
              </a:ext>
            </a:extLst>
          </p:cNvPr>
          <p:cNvSpPr/>
          <p:nvPr/>
        </p:nvSpPr>
        <p:spPr>
          <a:xfrm>
            <a:off x="5977468" y="1362937"/>
            <a:ext cx="812800" cy="3005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B133362-17B4-2B3D-2437-EE0D126729AE}"/>
              </a:ext>
            </a:extLst>
          </p:cNvPr>
          <p:cNvSpPr/>
          <p:nvPr/>
        </p:nvSpPr>
        <p:spPr>
          <a:xfrm>
            <a:off x="2107932" y="1362937"/>
            <a:ext cx="812800" cy="3005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125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CC317-76BA-313A-A0ED-29756D94FD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 dirty="0"/>
              <a:t>WHO – 5th </a:t>
            </a:r>
            <a:r>
              <a:rPr lang="pt-BR" dirty="0" err="1"/>
              <a:t>edition</a:t>
            </a:r>
            <a:r>
              <a:rPr lang="pt-BR" dirty="0"/>
              <a:t> 2022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247D89FD-E906-35F5-88D9-B41908571163}"/>
              </a:ext>
            </a:extLst>
          </p:cNvPr>
          <p:cNvSpPr txBox="1">
            <a:spLocks/>
          </p:cNvSpPr>
          <p:nvPr/>
        </p:nvSpPr>
        <p:spPr>
          <a:xfrm>
            <a:off x="7433734" y="1807632"/>
            <a:ext cx="4145392" cy="3035301"/>
          </a:xfrm>
          <a:prstGeom prst="rect">
            <a:avLst/>
          </a:prstGeom>
        </p:spPr>
        <p:txBody>
          <a:bodyPr lIns="60960" tIns="30480" rIns="60960" bIns="30480" anchor="t"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400" dirty="0" err="1">
                <a:ea typeface="+mn-lt"/>
                <a:cs typeface="+mn-lt"/>
              </a:rPr>
              <a:t>Approximately</a:t>
            </a:r>
            <a:r>
              <a:rPr lang="pt-BR" sz="1400" dirty="0">
                <a:ea typeface="+mn-lt"/>
                <a:cs typeface="+mn-lt"/>
              </a:rPr>
              <a:t> 2% </a:t>
            </a:r>
            <a:r>
              <a:rPr lang="pt-BR" sz="1400" dirty="0" err="1">
                <a:ea typeface="+mn-lt"/>
                <a:cs typeface="+mn-lt"/>
              </a:rPr>
              <a:t>of</a:t>
            </a:r>
            <a:r>
              <a:rPr lang="pt-BR" sz="1400" dirty="0">
                <a:ea typeface="+mn-lt"/>
                <a:cs typeface="+mn-lt"/>
              </a:rPr>
              <a:t> DLBCL/HGBCL-</a:t>
            </a:r>
            <a:r>
              <a:rPr lang="pt-BR" sz="1400" i="1" dirty="0">
                <a:ea typeface="+mn-lt"/>
                <a:cs typeface="+mn-lt"/>
              </a:rPr>
              <a:t>MYC</a:t>
            </a:r>
            <a:r>
              <a:rPr lang="pt-BR" sz="1400" dirty="0">
                <a:ea typeface="+mn-lt"/>
                <a:cs typeface="+mn-lt"/>
              </a:rPr>
              <a:t>/</a:t>
            </a:r>
            <a:r>
              <a:rPr lang="pt-BR" sz="1400" i="1" dirty="0">
                <a:ea typeface="+mn-lt"/>
                <a:cs typeface="+mn-lt"/>
              </a:rPr>
              <a:t>BCL2</a:t>
            </a:r>
            <a:r>
              <a:rPr lang="pt-BR" sz="1400" dirty="0">
                <a:ea typeface="+mn-lt"/>
                <a:cs typeface="+mn-lt"/>
              </a:rPr>
              <a:t> cases </a:t>
            </a:r>
            <a:r>
              <a:rPr lang="pt-BR" sz="1400" dirty="0" err="1">
                <a:ea typeface="+mn-lt"/>
                <a:cs typeface="+mn-lt"/>
              </a:rPr>
              <a:t>have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been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reported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to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contain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TdT</a:t>
            </a:r>
            <a:r>
              <a:rPr lang="pt-BR" sz="1400" dirty="0">
                <a:ea typeface="+mn-lt"/>
                <a:cs typeface="+mn-lt"/>
              </a:rPr>
              <a:t>-positive </a:t>
            </a:r>
            <a:r>
              <a:rPr lang="pt-BR" sz="1400" dirty="0" err="1">
                <a:ea typeface="+mn-lt"/>
                <a:cs typeface="+mn-lt"/>
              </a:rPr>
              <a:t>tumour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B</a:t>
            </a:r>
            <a:r>
              <a:rPr lang="pt-BR" sz="1400" dirty="0">
                <a:ea typeface="+mn-lt"/>
                <a:cs typeface="+mn-lt"/>
              </a:rPr>
              <a:t> </a:t>
            </a:r>
            <a:r>
              <a:rPr lang="pt-BR" sz="1400" dirty="0" err="1">
                <a:ea typeface="+mn-lt"/>
                <a:cs typeface="+mn-lt"/>
              </a:rPr>
              <a:t>cells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ranging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from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rare</a:t>
            </a:r>
            <a:r>
              <a:rPr lang="pt-BR" sz="1400" dirty="0">
                <a:ea typeface="+mn-lt"/>
                <a:cs typeface="+mn-lt"/>
              </a:rPr>
              <a:t> positive </a:t>
            </a:r>
            <a:r>
              <a:rPr lang="pt-BR" sz="1400" dirty="0" err="1">
                <a:ea typeface="+mn-lt"/>
                <a:cs typeface="+mn-lt"/>
              </a:rPr>
              <a:t>cells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to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near-uniform</a:t>
            </a:r>
            <a:r>
              <a:rPr lang="pt-BR" sz="1400" dirty="0">
                <a:ea typeface="+mn-lt"/>
                <a:cs typeface="+mn-lt"/>
              </a:rPr>
              <a:t> expression. </a:t>
            </a:r>
            <a:r>
              <a:rPr lang="pt-BR" sz="1400" dirty="0" err="1">
                <a:ea typeface="+mn-lt"/>
                <a:cs typeface="+mn-lt"/>
              </a:rPr>
              <a:t>Such</a:t>
            </a:r>
            <a:r>
              <a:rPr lang="pt-BR" sz="1400" dirty="0">
                <a:ea typeface="+mn-lt"/>
                <a:cs typeface="+mn-lt"/>
              </a:rPr>
              <a:t> cases </a:t>
            </a:r>
            <a:r>
              <a:rPr lang="pt-BR" sz="1400" dirty="0" err="1">
                <a:ea typeface="+mn-lt"/>
                <a:cs typeface="+mn-lt"/>
              </a:rPr>
              <a:t>may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be</a:t>
            </a:r>
            <a:r>
              <a:rPr lang="pt-BR" sz="1400" dirty="0">
                <a:ea typeface="+mn-lt"/>
                <a:cs typeface="+mn-lt"/>
              </a:rPr>
              <a:t> CD20-weak/negative </a:t>
            </a:r>
            <a:r>
              <a:rPr lang="pt-BR" sz="1400" dirty="0" err="1">
                <a:ea typeface="+mn-lt"/>
                <a:cs typeface="+mn-lt"/>
              </a:rPr>
              <a:t>and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lack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expression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of</a:t>
            </a:r>
            <a:r>
              <a:rPr lang="pt-BR" sz="1400" dirty="0">
                <a:ea typeface="+mn-lt"/>
                <a:cs typeface="+mn-lt"/>
              </a:rPr>
              <a:t> BCL6 </a:t>
            </a:r>
            <a:r>
              <a:rPr lang="pt-BR" sz="1400" dirty="0" err="1">
                <a:ea typeface="+mn-lt"/>
                <a:cs typeface="+mn-lt"/>
              </a:rPr>
              <a:t>and</a:t>
            </a:r>
            <a:r>
              <a:rPr lang="pt-BR" sz="1400" dirty="0">
                <a:ea typeface="+mn-lt"/>
                <a:cs typeface="+mn-lt"/>
              </a:rPr>
              <a:t>/</a:t>
            </a:r>
            <a:r>
              <a:rPr lang="pt-BR" sz="1400" dirty="0" err="1">
                <a:ea typeface="+mn-lt"/>
                <a:cs typeface="+mn-lt"/>
              </a:rPr>
              <a:t>or</a:t>
            </a:r>
            <a:r>
              <a:rPr lang="pt-BR" sz="1400" dirty="0">
                <a:ea typeface="+mn-lt"/>
                <a:cs typeface="+mn-lt"/>
              </a:rPr>
              <a:t> light </a:t>
            </a:r>
            <a:r>
              <a:rPr lang="pt-BR" sz="1400" dirty="0" err="1">
                <a:ea typeface="+mn-lt"/>
                <a:cs typeface="+mn-lt"/>
              </a:rPr>
              <a:t>chains</a:t>
            </a:r>
            <a:r>
              <a:rPr lang="pt-BR" sz="1400" dirty="0">
                <a:ea typeface="+mn-lt"/>
                <a:cs typeface="+mn-lt"/>
              </a:rPr>
              <a:t>, </a:t>
            </a:r>
            <a:r>
              <a:rPr lang="pt-BR" sz="1400" dirty="0" err="1">
                <a:ea typeface="+mn-lt"/>
                <a:cs typeface="+mn-lt"/>
              </a:rPr>
              <a:t>indicating</a:t>
            </a:r>
            <a:r>
              <a:rPr lang="pt-BR" sz="1400" dirty="0">
                <a:ea typeface="+mn-lt"/>
                <a:cs typeface="+mn-lt"/>
              </a:rPr>
              <a:t> a more </a:t>
            </a:r>
            <a:r>
              <a:rPr lang="pt-BR" sz="1400" dirty="0" err="1">
                <a:ea typeface="+mn-lt"/>
                <a:cs typeface="+mn-lt"/>
              </a:rPr>
              <a:t>immature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 err="1">
                <a:ea typeface="+mn-lt"/>
                <a:cs typeface="+mn-lt"/>
              </a:rPr>
              <a:t>phenotype</a:t>
            </a:r>
            <a:endParaRPr lang="pt-BR" sz="1400" dirty="0">
              <a:cs typeface="Calibri" panose="020F0502020204030204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28463CC-561C-CC28-CD7D-E7F69340A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5977902"/>
            <a:ext cx="1479209" cy="32592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6540A94-C6F7-44B8-B401-DF57AFDCE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67" y="6021137"/>
            <a:ext cx="2810933" cy="34520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B1045AF-1578-1AE8-4B55-209EAB036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58" y="1553632"/>
            <a:ext cx="6934033" cy="40682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EBAE-B566-A919-7983-D66AB6A3999E}"/>
              </a:ext>
            </a:extLst>
          </p:cNvPr>
          <p:cNvSpPr/>
          <p:nvPr/>
        </p:nvSpPr>
        <p:spPr>
          <a:xfrm>
            <a:off x="5267460" y="2926037"/>
            <a:ext cx="1947001" cy="798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841C4C8-A06B-E107-F493-3B0E57F847E1}"/>
              </a:ext>
            </a:extLst>
          </p:cNvPr>
          <p:cNvSpPr/>
          <p:nvPr/>
        </p:nvSpPr>
        <p:spPr>
          <a:xfrm>
            <a:off x="1957588" y="2707096"/>
            <a:ext cx="708339" cy="4378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7C4865-EEAD-3A2E-0692-A9986C91A920}"/>
              </a:ext>
            </a:extLst>
          </p:cNvPr>
          <p:cNvSpPr/>
          <p:nvPr/>
        </p:nvSpPr>
        <p:spPr>
          <a:xfrm>
            <a:off x="3850474" y="3039414"/>
            <a:ext cx="708647" cy="3895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3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B1745-0149-FCEE-2477-8FC2BD999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ICC - 2022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EB1AB5-AD8A-DAEB-5990-64C5C7973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26" y="2443275"/>
            <a:ext cx="11853547" cy="9396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274A3FE-A79F-8DA8-32D4-C84659BF0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58" y="5919319"/>
            <a:ext cx="3743293" cy="2526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2BCEC9-C802-0E84-230E-33197ECCD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812" y="5409636"/>
            <a:ext cx="1290061" cy="4003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0C8024C-0BA0-06E2-90F4-02DE1C99C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812" y="5768409"/>
            <a:ext cx="4718101" cy="40714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9358456-9A0E-44E8-9279-941461069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24" y="3475116"/>
            <a:ext cx="11967752" cy="7238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B99D852-AB40-533F-BD37-DD9BDE6D0C35}"/>
              </a:ext>
            </a:extLst>
          </p:cNvPr>
          <p:cNvSpPr/>
          <p:nvPr/>
        </p:nvSpPr>
        <p:spPr>
          <a:xfrm>
            <a:off x="112124" y="2351044"/>
            <a:ext cx="3622749" cy="907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3600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DF6A138-0312-19C9-E006-F4D53345B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62" y="6129867"/>
            <a:ext cx="2768601" cy="26792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74D3E79-B17B-2E74-5C25-BAB11433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62" y="1730203"/>
            <a:ext cx="10856315" cy="439966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8F0372E-169A-B40D-C9C9-444BAE911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96" y="485603"/>
            <a:ext cx="8115474" cy="1244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0200FA6-29A3-B058-0A92-44114801C0C8}"/>
              </a:ext>
            </a:extLst>
          </p:cNvPr>
          <p:cNvSpPr/>
          <p:nvPr/>
        </p:nvSpPr>
        <p:spPr>
          <a:xfrm>
            <a:off x="5731098" y="2859110"/>
            <a:ext cx="2279561" cy="1068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BBE0A7D-BBB4-4F2A-AEDC-43DE398972F3}"/>
              </a:ext>
            </a:extLst>
          </p:cNvPr>
          <p:cNvSpPr/>
          <p:nvPr/>
        </p:nvSpPr>
        <p:spPr>
          <a:xfrm>
            <a:off x="5138670" y="3902299"/>
            <a:ext cx="1867437" cy="965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037F74-7B3F-D142-9C21-E09E3E32317C}"/>
              </a:ext>
            </a:extLst>
          </p:cNvPr>
          <p:cNvSpPr/>
          <p:nvPr/>
        </p:nvSpPr>
        <p:spPr>
          <a:xfrm>
            <a:off x="5241701" y="4953932"/>
            <a:ext cx="1558343" cy="965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1B34DA-65DD-F6E7-E4D0-C6D4A1C8F8D1}"/>
              </a:ext>
            </a:extLst>
          </p:cNvPr>
          <p:cNvSpPr/>
          <p:nvPr/>
        </p:nvSpPr>
        <p:spPr>
          <a:xfrm>
            <a:off x="8165208" y="2859110"/>
            <a:ext cx="1558342" cy="30607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57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07CBF-AEF3-9538-246D-EA7DADA4CF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 dirty="0" err="1">
                <a:latin typeface="Calibri Bold"/>
                <a:ea typeface="Calibri Bold"/>
                <a:cs typeface="Calibri Bold"/>
              </a:rPr>
              <a:t>Conclusion</a:t>
            </a:r>
            <a:endParaRPr lang="pt-BR" dirty="0" err="1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4B04EE-2ACC-936C-2650-6D6412E5B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340503"/>
            <a:ext cx="11150600" cy="4176994"/>
          </a:xfrm>
        </p:spPr>
        <p:txBody>
          <a:bodyPr vert="horz" lIns="60960" tIns="30480" rIns="60960" bIns="30480" rtlCol="0" anchor="t">
            <a:normAutofit fontScale="25000" lnSpcReduction="20000"/>
          </a:bodyPr>
          <a:lstStyle/>
          <a:p>
            <a:r>
              <a:rPr lang="pt-BR" sz="8000" dirty="0" err="1">
                <a:ea typeface="+mn-lt"/>
                <a:cs typeface="+mn-lt"/>
              </a:rPr>
              <a:t>Mophologically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blastoid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with</a:t>
            </a:r>
            <a:r>
              <a:rPr lang="pt-BR" sz="8000" dirty="0">
                <a:ea typeface="+mn-lt"/>
                <a:cs typeface="+mn-lt"/>
              </a:rPr>
              <a:t> IHC </a:t>
            </a:r>
            <a:r>
              <a:rPr lang="pt-BR" sz="8000" dirty="0" err="1">
                <a:ea typeface="+mn-lt"/>
                <a:cs typeface="+mn-lt"/>
              </a:rPr>
              <a:t>features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of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immaturity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and</a:t>
            </a:r>
            <a:r>
              <a:rPr lang="pt-BR" sz="8000" dirty="0">
                <a:ea typeface="+mn-lt"/>
                <a:cs typeface="+mn-lt"/>
              </a:rPr>
              <a:t> TDT </a:t>
            </a:r>
            <a:r>
              <a:rPr lang="pt-BR" sz="8000" dirty="0" err="1">
                <a:ea typeface="+mn-lt"/>
                <a:cs typeface="+mn-lt"/>
              </a:rPr>
              <a:t>expression</a:t>
            </a:r>
            <a:r>
              <a:rPr lang="pt-BR" sz="8000" dirty="0">
                <a:ea typeface="+mn-lt"/>
                <a:cs typeface="+mn-lt"/>
              </a:rPr>
              <a:t>, CD34 negative</a:t>
            </a:r>
          </a:p>
          <a:p>
            <a:r>
              <a:rPr lang="pt-BR" sz="8000" dirty="0" err="1">
                <a:ea typeface="+mn-lt"/>
                <a:cs typeface="+mn-lt"/>
              </a:rPr>
              <a:t>Older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patients</a:t>
            </a:r>
            <a:r>
              <a:rPr lang="pt-BR" sz="8000" dirty="0">
                <a:ea typeface="+mn-lt"/>
                <a:cs typeface="+mn-lt"/>
              </a:rPr>
              <a:t>, </a:t>
            </a:r>
            <a:r>
              <a:rPr lang="pt-BR" sz="8000" dirty="0" err="1">
                <a:ea typeface="+mn-lt"/>
                <a:cs typeface="+mn-lt"/>
              </a:rPr>
              <a:t>lymphomatous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presentation</a:t>
            </a:r>
            <a:endParaRPr lang="pt-BR" sz="8000" dirty="0">
              <a:ea typeface="+mn-lt"/>
              <a:cs typeface="+mn-lt"/>
            </a:endParaRPr>
          </a:p>
          <a:p>
            <a:r>
              <a:rPr lang="pt-BR" sz="8000" dirty="0">
                <a:effectLst/>
              </a:rPr>
              <a:t>Strong </a:t>
            </a:r>
            <a:r>
              <a:rPr lang="pt-BR" sz="8000" dirty="0" err="1">
                <a:effectLst/>
              </a:rPr>
              <a:t>association</a:t>
            </a:r>
            <a:r>
              <a:rPr lang="pt-BR" sz="8000" dirty="0">
                <a:effectLst/>
              </a:rPr>
              <a:t> </a:t>
            </a:r>
            <a:r>
              <a:rPr lang="pt-BR" sz="8000" dirty="0" err="1">
                <a:effectLst/>
              </a:rPr>
              <a:t>with</a:t>
            </a:r>
            <a:r>
              <a:rPr lang="pt-BR" sz="8000" dirty="0">
                <a:effectLst/>
              </a:rPr>
              <a:t> MYC </a:t>
            </a:r>
            <a:r>
              <a:rPr lang="pt-BR" sz="8000" dirty="0" err="1">
                <a:effectLst/>
              </a:rPr>
              <a:t>rearrangement</a:t>
            </a:r>
            <a:r>
              <a:rPr lang="pt-BR" sz="8000" dirty="0">
                <a:effectLst/>
              </a:rPr>
              <a:t> </a:t>
            </a:r>
            <a:r>
              <a:rPr lang="pt-BR" sz="8000" dirty="0" err="1">
                <a:effectLst/>
              </a:rPr>
              <a:t>with</a:t>
            </a:r>
            <a:r>
              <a:rPr lang="pt-BR" sz="8000" dirty="0">
                <a:effectLst/>
              </a:rPr>
              <a:t> BCL2, BCL2 + BCL6 </a:t>
            </a:r>
            <a:r>
              <a:rPr lang="pt-BR" sz="8000" dirty="0" err="1">
                <a:effectLst/>
              </a:rPr>
              <a:t>or</a:t>
            </a:r>
            <a:r>
              <a:rPr lang="pt-BR" sz="8000" dirty="0">
                <a:effectLst/>
              </a:rPr>
              <a:t> BCL6</a:t>
            </a:r>
          </a:p>
          <a:p>
            <a:r>
              <a:rPr lang="pt-BR" sz="8000" dirty="0" err="1">
                <a:ea typeface="+mn-lt"/>
                <a:cs typeface="+mn-lt"/>
              </a:rPr>
              <a:t>Rearrangements</a:t>
            </a:r>
            <a:r>
              <a:rPr lang="pt-BR" sz="8000" dirty="0">
                <a:ea typeface="+mn-lt"/>
                <a:cs typeface="+mn-lt"/>
              </a:rPr>
              <a:t> in MYC </a:t>
            </a:r>
            <a:r>
              <a:rPr lang="pt-BR" sz="8000" dirty="0" err="1">
                <a:ea typeface="+mn-lt"/>
                <a:cs typeface="+mn-lt"/>
              </a:rPr>
              <a:t>and</a:t>
            </a:r>
            <a:r>
              <a:rPr lang="pt-BR" sz="8000" dirty="0">
                <a:ea typeface="+mn-lt"/>
                <a:cs typeface="+mn-lt"/>
              </a:rPr>
              <a:t> BCL2 </a:t>
            </a:r>
            <a:r>
              <a:rPr lang="pt-BR" sz="8000" dirty="0" err="1">
                <a:ea typeface="+mn-lt"/>
                <a:cs typeface="+mn-lt"/>
              </a:rPr>
              <a:t>and</a:t>
            </a:r>
            <a:r>
              <a:rPr lang="pt-BR" sz="8000" dirty="0">
                <a:ea typeface="+mn-lt"/>
                <a:cs typeface="+mn-lt"/>
              </a:rPr>
              <a:t>/</a:t>
            </a:r>
            <a:r>
              <a:rPr lang="pt-BR" sz="8000" dirty="0" err="1">
                <a:ea typeface="+mn-lt"/>
                <a:cs typeface="+mn-lt"/>
              </a:rPr>
              <a:t>or</a:t>
            </a:r>
            <a:r>
              <a:rPr lang="pt-BR" sz="8000" dirty="0">
                <a:ea typeface="+mn-lt"/>
                <a:cs typeface="+mn-lt"/>
              </a:rPr>
              <a:t> BCL6 are </a:t>
            </a:r>
            <a:r>
              <a:rPr lang="pt-BR" sz="8000" dirty="0" err="1">
                <a:ea typeface="+mn-lt"/>
                <a:cs typeface="+mn-lt"/>
              </a:rPr>
              <a:t>extremely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rare</a:t>
            </a:r>
            <a:r>
              <a:rPr lang="pt-BR" sz="8000" dirty="0">
                <a:ea typeface="+mn-lt"/>
                <a:cs typeface="+mn-lt"/>
              </a:rPr>
              <a:t> in de novo </a:t>
            </a:r>
            <a:r>
              <a:rPr lang="pt-BR" sz="8000" dirty="0" err="1">
                <a:ea typeface="+mn-lt"/>
                <a:cs typeface="+mn-lt"/>
              </a:rPr>
              <a:t>B-lymphoblastic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lymphoma</a:t>
            </a:r>
            <a:r>
              <a:rPr lang="pt-BR" sz="8000" dirty="0">
                <a:ea typeface="+mn-lt"/>
                <a:cs typeface="+mn-lt"/>
              </a:rPr>
              <a:t>/</a:t>
            </a:r>
            <a:r>
              <a:rPr lang="pt-BR" sz="8000" dirty="0" err="1">
                <a:ea typeface="+mn-lt"/>
                <a:cs typeface="+mn-lt"/>
              </a:rPr>
              <a:t>leukemia</a:t>
            </a:r>
            <a:r>
              <a:rPr lang="pt-BR" sz="8000" dirty="0">
                <a:ea typeface="+mn-lt"/>
                <a:cs typeface="+mn-lt"/>
              </a:rPr>
              <a:t> (0,2%)</a:t>
            </a:r>
            <a:endParaRPr lang="pt-BR" sz="8000" dirty="0">
              <a:ea typeface="Calibri"/>
              <a:cs typeface="Calibri"/>
            </a:endParaRPr>
          </a:p>
          <a:p>
            <a:r>
              <a:rPr lang="pt-BR" sz="8000" dirty="0">
                <a:ea typeface="+mn-lt"/>
                <a:cs typeface="+mn-lt"/>
              </a:rPr>
              <a:t>The </a:t>
            </a:r>
            <a:r>
              <a:rPr lang="pt-BR" sz="8000" dirty="0" err="1">
                <a:ea typeface="+mn-lt"/>
                <a:cs typeface="+mn-lt"/>
              </a:rPr>
              <a:t>mutational</a:t>
            </a:r>
            <a:r>
              <a:rPr lang="pt-BR" sz="8000" dirty="0">
                <a:ea typeface="+mn-lt"/>
                <a:cs typeface="+mn-lt"/>
              </a:rPr>
              <a:t> profiles </a:t>
            </a:r>
            <a:r>
              <a:rPr lang="pt-BR" sz="8000" dirty="0" err="1">
                <a:ea typeface="+mn-lt"/>
                <a:cs typeface="+mn-lt"/>
              </a:rPr>
              <a:t>were</a:t>
            </a:r>
            <a:r>
              <a:rPr lang="pt-BR" sz="8000" dirty="0">
                <a:ea typeface="+mn-lt"/>
                <a:cs typeface="+mn-lt"/>
              </a:rPr>
              <a:t> more like </a:t>
            </a:r>
            <a:r>
              <a:rPr lang="pt-BR" sz="8000" dirty="0" err="1">
                <a:ea typeface="+mn-lt"/>
                <a:cs typeface="+mn-lt"/>
              </a:rPr>
              <a:t>those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reported</a:t>
            </a:r>
            <a:r>
              <a:rPr lang="pt-BR" sz="8000" dirty="0">
                <a:ea typeface="+mn-lt"/>
                <a:cs typeface="+mn-lt"/>
              </a:rPr>
              <a:t> in germinal center </a:t>
            </a:r>
            <a:r>
              <a:rPr lang="pt-BR" sz="8000" dirty="0" err="1">
                <a:ea typeface="+mn-lt"/>
                <a:cs typeface="+mn-lt"/>
              </a:rPr>
              <a:t>B-cell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type-diffuse</a:t>
            </a:r>
            <a:r>
              <a:rPr lang="pt-BR" sz="8000" dirty="0">
                <a:ea typeface="+mn-lt"/>
                <a:cs typeface="+mn-lt"/>
              </a:rPr>
              <a:t> LBCL </a:t>
            </a:r>
            <a:r>
              <a:rPr lang="pt-BR" sz="8000" dirty="0" err="1">
                <a:ea typeface="+mn-lt"/>
                <a:cs typeface="+mn-lt"/>
              </a:rPr>
              <a:t>rather</a:t>
            </a:r>
            <a:r>
              <a:rPr lang="pt-BR" sz="8000" dirty="0">
                <a:ea typeface="+mn-lt"/>
                <a:cs typeface="+mn-lt"/>
              </a:rPr>
              <a:t> </a:t>
            </a:r>
            <a:r>
              <a:rPr lang="pt-BR" sz="8000" dirty="0" err="1">
                <a:ea typeface="+mn-lt"/>
                <a:cs typeface="+mn-lt"/>
              </a:rPr>
              <a:t>than</a:t>
            </a:r>
            <a:r>
              <a:rPr lang="pt-BR" sz="8000" dirty="0">
                <a:ea typeface="+mn-lt"/>
                <a:cs typeface="+mn-lt"/>
              </a:rPr>
              <a:t> B-LBL</a:t>
            </a:r>
          </a:p>
          <a:p>
            <a:endParaRPr lang="pt-BR" sz="8000" dirty="0">
              <a:ea typeface="+mn-lt"/>
              <a:cs typeface="+mn-lt"/>
            </a:endParaRPr>
          </a:p>
          <a:p>
            <a:br>
              <a:rPr lang="pt-BR" sz="7200" dirty="0">
                <a:ea typeface="+mn-lt"/>
                <a:cs typeface="+mn-lt"/>
              </a:rPr>
            </a:br>
            <a:r>
              <a:rPr lang="pt-BR" sz="7200" dirty="0">
                <a:ea typeface="+mn-lt"/>
                <a:cs typeface="+mn-lt"/>
              </a:rPr>
              <a:t> </a:t>
            </a:r>
            <a:endParaRPr lang="pt-BR" sz="7200" dirty="0"/>
          </a:p>
          <a:p>
            <a:endParaRPr lang="pt-BR" sz="2400" dirty="0">
              <a:ea typeface="Calibri"/>
              <a:cs typeface="Calibri"/>
            </a:endParaRPr>
          </a:p>
          <a:p>
            <a:endParaRPr lang="pt-BR" sz="2400" dirty="0">
              <a:ea typeface="Calibri"/>
              <a:cs typeface="Calibri"/>
            </a:endParaRPr>
          </a:p>
          <a:p>
            <a:endParaRPr lang="pt-B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222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B6CC9-2A96-C7A9-08A1-1953CFCE40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>
                <a:latin typeface="Calibri Bold"/>
                <a:ea typeface="Calibri Bold"/>
                <a:cs typeface="Calibri Bold"/>
              </a:rPr>
              <a:t>Conclusion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7DFE60-1484-71E7-581A-61AF16C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dirty="0">
                <a:effectLst/>
              </a:rPr>
              <a:t>The </a:t>
            </a:r>
            <a:r>
              <a:rPr lang="pt-BR" dirty="0" err="1">
                <a:effectLst/>
              </a:rPr>
              <a:t>mechanism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of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TdT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expression</a:t>
            </a:r>
            <a:r>
              <a:rPr lang="pt-BR" dirty="0">
                <a:effectLst/>
              </a:rPr>
              <a:t> in </a:t>
            </a:r>
            <a:r>
              <a:rPr lang="pt-BR" dirty="0" err="1">
                <a:effectLst/>
              </a:rPr>
              <a:t>these</a:t>
            </a:r>
            <a:r>
              <a:rPr lang="pt-BR" dirty="0">
                <a:effectLst/>
              </a:rPr>
              <a:t> cases </a:t>
            </a:r>
            <a:r>
              <a:rPr lang="pt-BR" dirty="0" err="1">
                <a:effectLst/>
              </a:rPr>
              <a:t>remains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unclear</a:t>
            </a:r>
            <a:r>
              <a:rPr lang="pt-BR" dirty="0">
                <a:effectLst/>
              </a:rPr>
              <a:t> </a:t>
            </a:r>
          </a:p>
          <a:p>
            <a:r>
              <a:rPr lang="pt-BR" sz="2000" dirty="0">
                <a:ea typeface="+mn-lt"/>
                <a:cs typeface="+mn-lt"/>
              </a:rPr>
              <a:t>The </a:t>
            </a:r>
            <a:r>
              <a:rPr lang="pt-BR" sz="2000" dirty="0" err="1">
                <a:ea typeface="+mn-lt"/>
                <a:cs typeface="+mn-lt"/>
              </a:rPr>
              <a:t>transformation</a:t>
            </a:r>
            <a:r>
              <a:rPr lang="pt-BR" sz="2000" dirty="0">
                <a:ea typeface="+mn-lt"/>
                <a:cs typeface="+mn-lt"/>
              </a:rPr>
              <a:t> </a:t>
            </a:r>
            <a:r>
              <a:rPr lang="pt-BR" sz="2000" dirty="0" err="1">
                <a:ea typeface="+mn-lt"/>
                <a:cs typeface="+mn-lt"/>
              </a:rPr>
              <a:t>from</a:t>
            </a:r>
            <a:r>
              <a:rPr lang="pt-BR" sz="2000" dirty="0">
                <a:ea typeface="+mn-lt"/>
                <a:cs typeface="+mn-lt"/>
              </a:rPr>
              <a:t> FL </a:t>
            </a:r>
            <a:r>
              <a:rPr lang="pt-BR" sz="2000" dirty="0" err="1">
                <a:ea typeface="+mn-lt"/>
                <a:cs typeface="+mn-lt"/>
              </a:rPr>
              <a:t>is</a:t>
            </a:r>
            <a:r>
              <a:rPr lang="pt-BR" sz="2000" dirty="0">
                <a:ea typeface="+mn-lt"/>
                <a:cs typeface="+mn-lt"/>
              </a:rPr>
              <a:t> a </a:t>
            </a:r>
            <a:r>
              <a:rPr lang="pt-BR" sz="2000" dirty="0" err="1">
                <a:ea typeface="+mn-lt"/>
                <a:cs typeface="+mn-lt"/>
              </a:rPr>
              <a:t>well-accepted</a:t>
            </a:r>
            <a:r>
              <a:rPr lang="pt-BR" sz="2000" dirty="0">
                <a:ea typeface="+mn-lt"/>
                <a:cs typeface="+mn-lt"/>
              </a:rPr>
              <a:t> </a:t>
            </a:r>
            <a:r>
              <a:rPr lang="pt-BR" sz="2000" dirty="0" err="1">
                <a:ea typeface="+mn-lt"/>
                <a:cs typeface="+mn-lt"/>
              </a:rPr>
              <a:t>phenomenon</a:t>
            </a:r>
            <a:endParaRPr lang="pt-BR" dirty="0">
              <a:effectLst/>
            </a:endParaRPr>
          </a:p>
          <a:p>
            <a:r>
              <a:rPr lang="pt-BR" dirty="0" err="1"/>
              <a:t>Frequently</a:t>
            </a:r>
            <a:r>
              <a:rPr lang="pt-BR" dirty="0"/>
              <a:t> </a:t>
            </a:r>
            <a:r>
              <a:rPr lang="pt-BR" dirty="0" err="1"/>
              <a:t>related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progression</a:t>
            </a:r>
            <a:r>
              <a:rPr lang="pt-BR" dirty="0"/>
              <a:t>, </a:t>
            </a:r>
            <a:r>
              <a:rPr lang="pt-BR" dirty="0" err="1"/>
              <a:t>relapse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transformation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other</a:t>
            </a:r>
            <a:r>
              <a:rPr lang="pt-BR" dirty="0"/>
              <a:t> </a:t>
            </a:r>
            <a:r>
              <a:rPr lang="pt-BR" dirty="0" err="1"/>
              <a:t>B-cell</a:t>
            </a:r>
            <a:r>
              <a:rPr lang="pt-BR" dirty="0"/>
              <a:t> </a:t>
            </a:r>
            <a:r>
              <a:rPr lang="pt-BR" dirty="0" err="1"/>
              <a:t>lymphomas</a:t>
            </a:r>
            <a:endParaRPr lang="pt-BR" dirty="0">
              <a:ea typeface="+mn-lt"/>
              <a:cs typeface="+mn-lt"/>
            </a:endParaRPr>
          </a:p>
          <a:p>
            <a:r>
              <a:rPr lang="pt-BR" dirty="0" err="1">
                <a:ea typeface="+mn-lt"/>
                <a:cs typeface="+mn-lt"/>
              </a:rPr>
              <a:t>These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patients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have</a:t>
            </a:r>
            <a:r>
              <a:rPr lang="pt-BR" dirty="0">
                <a:ea typeface="+mn-lt"/>
                <a:cs typeface="+mn-lt"/>
              </a:rPr>
              <a:t> a </a:t>
            </a:r>
            <a:r>
              <a:rPr lang="pt-BR" dirty="0" err="1">
                <a:ea typeface="+mn-lt"/>
                <a:cs typeface="+mn-lt"/>
              </a:rPr>
              <a:t>dismal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prognosis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despite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receiving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chemotherapy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designed</a:t>
            </a:r>
            <a:r>
              <a:rPr lang="pt-BR" dirty="0">
                <a:ea typeface="+mn-lt"/>
                <a:cs typeface="+mn-lt"/>
              </a:rPr>
              <a:t> for </a:t>
            </a:r>
            <a:r>
              <a:rPr lang="pt-BR" dirty="0" err="1">
                <a:ea typeface="+mn-lt"/>
                <a:cs typeface="+mn-lt"/>
              </a:rPr>
              <a:t>B-lymphoblastic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lymphoma</a:t>
            </a:r>
            <a:r>
              <a:rPr lang="pt-BR" dirty="0">
                <a:ea typeface="+mn-lt"/>
                <a:cs typeface="+mn-lt"/>
              </a:rPr>
              <a:t>/ leucemia </a:t>
            </a:r>
            <a:r>
              <a:rPr lang="pt-BR" dirty="0" err="1">
                <a:ea typeface="+mn-lt"/>
                <a:cs typeface="+mn-lt"/>
              </a:rPr>
              <a:t>or</a:t>
            </a:r>
            <a:r>
              <a:rPr lang="pt-BR" dirty="0">
                <a:ea typeface="+mn-lt"/>
                <a:cs typeface="+mn-lt"/>
              </a:rPr>
              <a:t> High grade </a:t>
            </a:r>
            <a:r>
              <a:rPr lang="pt-BR" dirty="0" err="1">
                <a:ea typeface="+mn-lt"/>
                <a:cs typeface="+mn-lt"/>
              </a:rPr>
              <a:t>B-cell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lymphoma</a:t>
            </a:r>
            <a:endParaRPr lang="pt-BR" dirty="0">
              <a:ea typeface="+mn-lt"/>
              <a:cs typeface="+mn-lt"/>
            </a:endParaRPr>
          </a:p>
          <a:p>
            <a:r>
              <a:rPr lang="pt-BR" dirty="0" err="1">
                <a:effectLst/>
              </a:rPr>
              <a:t>Optimal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therapy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yet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to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be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defined</a:t>
            </a:r>
            <a:endParaRPr lang="pt-BR" dirty="0"/>
          </a:p>
          <a:p>
            <a:endParaRPr lang="pt-BR" sz="2000" dirty="0">
              <a:ea typeface="Calibri"/>
              <a:cs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428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>
                <a:latin typeface="Calibri Bold"/>
                <a:ea typeface="Calibri Bold"/>
                <a:cs typeface="Calibri Bold"/>
              </a:rPr>
              <a:t>Clinical data</a:t>
            </a:r>
            <a:endParaRPr lang="pt-BR">
              <a:ea typeface="Calibri Bold"/>
            </a:endParaRP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0960" tIns="30480" rIns="60960" bIns="30480" rtlCol="0" anchor="t">
            <a:normAutofit/>
          </a:bodyPr>
          <a:lstStyle/>
          <a:p>
            <a:r>
              <a:rPr lang="pt-BR" dirty="0">
                <a:ea typeface="Calibri"/>
                <a:cs typeface="Calibri"/>
              </a:rPr>
              <a:t>Male </a:t>
            </a:r>
            <a:r>
              <a:rPr lang="pt-BR" dirty="0" err="1">
                <a:ea typeface="Calibri"/>
                <a:cs typeface="Calibri"/>
              </a:rPr>
              <a:t>patient</a:t>
            </a:r>
            <a:r>
              <a:rPr lang="pt-BR" dirty="0">
                <a:ea typeface="Calibri"/>
                <a:cs typeface="Calibri"/>
              </a:rPr>
              <a:t>, 70 </a:t>
            </a:r>
            <a:r>
              <a:rPr lang="pt-BR" dirty="0" err="1">
                <a:ea typeface="Calibri"/>
                <a:cs typeface="Calibri"/>
              </a:rPr>
              <a:t>years</a:t>
            </a:r>
            <a:r>
              <a:rPr lang="pt-BR" dirty="0">
                <a:ea typeface="Calibri"/>
                <a:cs typeface="Calibri"/>
              </a:rPr>
              <a:t> </a:t>
            </a:r>
            <a:r>
              <a:rPr lang="pt-BR" dirty="0" err="1">
                <a:ea typeface="Calibri"/>
                <a:cs typeface="Calibri"/>
              </a:rPr>
              <a:t>old</a:t>
            </a:r>
            <a:endParaRPr lang="pt-BR" dirty="0"/>
          </a:p>
          <a:p>
            <a:r>
              <a:rPr lang="pt-BR" dirty="0">
                <a:ea typeface="+mn-lt"/>
                <a:cs typeface="+mn-lt"/>
              </a:rPr>
              <a:t>Six </a:t>
            </a:r>
            <a:r>
              <a:rPr lang="pt-BR" dirty="0" err="1">
                <a:ea typeface="+mn-lt"/>
                <a:cs typeface="+mn-lt"/>
              </a:rPr>
              <a:t>months</a:t>
            </a:r>
            <a:r>
              <a:rPr lang="pt-BR" dirty="0">
                <a:ea typeface="+mn-lt"/>
                <a:cs typeface="+mn-lt"/>
              </a:rPr>
              <a:t> </a:t>
            </a:r>
            <a:r>
              <a:rPr lang="pt-BR" dirty="0" err="1">
                <a:ea typeface="+mn-lt"/>
                <a:cs typeface="+mn-lt"/>
              </a:rPr>
              <a:t>of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progressive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constipation</a:t>
            </a:r>
            <a:r>
              <a:rPr lang="pt-BR" dirty="0">
                <a:ea typeface="+mn-lt"/>
                <a:cs typeface="+mn-lt"/>
              </a:rPr>
              <a:t>, abdominal </a:t>
            </a:r>
            <a:r>
              <a:rPr lang="pt-BR" dirty="0" err="1">
                <a:ea typeface="+mn-lt"/>
                <a:cs typeface="+mn-lt"/>
              </a:rPr>
              <a:t>distension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and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weight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loss</a:t>
            </a:r>
            <a:r>
              <a:rPr lang="pt-BR" dirty="0">
                <a:ea typeface="+mn-lt"/>
                <a:cs typeface="+mn-lt"/>
              </a:rPr>
              <a:t> (</a:t>
            </a:r>
            <a:r>
              <a:rPr lang="pt-BR" dirty="0" err="1">
                <a:ea typeface="+mn-lt"/>
                <a:cs typeface="+mn-lt"/>
              </a:rPr>
              <a:t>about</a:t>
            </a:r>
            <a:r>
              <a:rPr lang="pt-BR" dirty="0">
                <a:ea typeface="+mn-lt"/>
                <a:cs typeface="+mn-lt"/>
              </a:rPr>
              <a:t> 10 kg)</a:t>
            </a:r>
            <a:endParaRPr lang="pt-BR" dirty="0"/>
          </a:p>
          <a:p>
            <a:r>
              <a:rPr lang="pt-BR" dirty="0">
                <a:ea typeface="Calibri" panose="020F0502020204030204"/>
                <a:cs typeface="Calibri" panose="020F0502020204030204"/>
              </a:rPr>
              <a:t>Intense </a:t>
            </a:r>
            <a:r>
              <a:rPr lang="pt-BR" dirty="0" err="1">
                <a:ea typeface="Calibri" panose="020F0502020204030204"/>
                <a:cs typeface="Calibri" panose="020F0502020204030204"/>
              </a:rPr>
              <a:t>night</a:t>
            </a:r>
            <a:r>
              <a:rPr lang="pt-BR" dirty="0">
                <a:ea typeface="Calibri" panose="020F0502020204030204"/>
                <a:cs typeface="Calibri" panose="020F0502020204030204"/>
              </a:rPr>
              <a:t> </a:t>
            </a:r>
            <a:r>
              <a:rPr lang="pt-BR" dirty="0" err="1">
                <a:ea typeface="Calibri" panose="020F0502020204030204"/>
                <a:cs typeface="Calibri" panose="020F0502020204030204"/>
              </a:rPr>
              <a:t>sweats</a:t>
            </a:r>
            <a:r>
              <a:rPr lang="pt-BR" dirty="0">
                <a:ea typeface="Calibri" panose="020F0502020204030204"/>
                <a:cs typeface="Calibri" panose="020F0502020204030204"/>
              </a:rPr>
              <a:t> </a:t>
            </a:r>
            <a:r>
              <a:rPr lang="pt-BR" dirty="0" err="1">
                <a:ea typeface="+mn-lt"/>
                <a:cs typeface="+mn-lt"/>
              </a:rPr>
              <a:t>two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weeks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before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seeking</a:t>
            </a:r>
            <a:r>
              <a:rPr lang="pt-BR" dirty="0">
                <a:ea typeface="+mn-lt"/>
                <a:cs typeface="+mn-lt"/>
              </a:rPr>
              <a:t> medical </a:t>
            </a:r>
            <a:r>
              <a:rPr lang="pt-BR" dirty="0" err="1">
                <a:ea typeface="+mn-lt"/>
                <a:cs typeface="+mn-lt"/>
              </a:rPr>
              <a:t>assistance</a:t>
            </a:r>
            <a:endParaRPr lang="pt-BR" dirty="0">
              <a:ea typeface="+mn-lt"/>
              <a:cs typeface="+mn-lt"/>
            </a:endParaRPr>
          </a:p>
          <a:p>
            <a:endParaRPr lang="pt-BR" dirty="0">
              <a:ea typeface="Calibri" panose="020F0502020204030204"/>
              <a:cs typeface="Calibri" panose="020F0502020204030204"/>
            </a:endParaRPr>
          </a:p>
          <a:p>
            <a:r>
              <a:rPr lang="pt-BR" dirty="0">
                <a:ea typeface="Calibri" panose="020F0502020204030204"/>
                <a:cs typeface="Calibri" panose="020F0502020204030204"/>
              </a:rPr>
              <a:t>PB: </a:t>
            </a:r>
            <a:r>
              <a:rPr lang="pt-BR" dirty="0" err="1">
                <a:ea typeface="Calibri" panose="020F0502020204030204"/>
                <a:cs typeface="Calibri" panose="020F0502020204030204"/>
              </a:rPr>
              <a:t>mild</a:t>
            </a:r>
            <a:r>
              <a:rPr lang="pt-BR" dirty="0">
                <a:ea typeface="Calibri" panose="020F0502020204030204"/>
                <a:cs typeface="Calibri" panose="020F0502020204030204"/>
              </a:rPr>
              <a:t> anemia</a:t>
            </a:r>
            <a:endParaRPr lang="pt-BR" dirty="0"/>
          </a:p>
          <a:p>
            <a:endParaRPr lang="pt-BR" dirty="0">
              <a:ea typeface="Calibri" panose="020F0502020204030204"/>
              <a:cs typeface="Calibri" panose="020F0502020204030204"/>
            </a:endParaRPr>
          </a:p>
          <a:p>
            <a:endParaRPr lang="pt-BR" dirty="0">
              <a:ea typeface="Calibri" panose="020F0502020204030204"/>
              <a:cs typeface="Calibri" panose="020F0502020204030204"/>
            </a:endParaRPr>
          </a:p>
          <a:p>
            <a:endParaRPr lang="pt-BR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 err="1">
                <a:latin typeface="Calibri Bold"/>
                <a:ea typeface="Calibri Bold"/>
                <a:cs typeface="Calibri Bold"/>
              </a:rPr>
              <a:t>obrigadA</a:t>
            </a:r>
            <a:endParaRPr lang="pt-BR" err="1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>
                <a:latin typeface="Calibri Bold"/>
                <a:ea typeface="Calibri Bold"/>
                <a:cs typeface="Calibri Bold"/>
              </a:rPr>
              <a:t>THANK YOU</a:t>
            </a:r>
            <a:endParaRPr lang="pt-BR">
              <a:ea typeface="Calibri Bold"/>
            </a:endParaRP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vert="horz" lIns="60960" tIns="30480" rIns="60960" bIns="30480" rtlCol="0" anchor="t">
            <a:noAutofit/>
          </a:bodyPr>
          <a:lstStyle/>
          <a:p>
            <a:r>
              <a:rPr lang="pt-BR">
                <a:latin typeface="Calibri Bold"/>
                <a:ea typeface="Calibri Bold"/>
                <a:cs typeface="Calibri Bold"/>
              </a:rPr>
              <a:t>Imaging </a:t>
            </a:r>
            <a:r>
              <a:rPr lang="pt-BR" err="1">
                <a:latin typeface="Calibri Bold"/>
                <a:ea typeface="Calibri Bold"/>
                <a:cs typeface="Calibri Bold"/>
              </a:rPr>
              <a:t>exams</a:t>
            </a:r>
            <a:endParaRPr lang="pt-BR" err="1">
              <a:ea typeface="Calibri Bold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0960" tIns="30480" rIns="60960" bIns="30480" rtlCol="0" anchor="t">
            <a:normAutofit/>
          </a:bodyPr>
          <a:lstStyle/>
          <a:p>
            <a:r>
              <a:rPr lang="pt-BR" b="1">
                <a:ea typeface="Calibri"/>
                <a:cs typeface="Calibri"/>
              </a:rPr>
              <a:t>CT</a:t>
            </a:r>
          </a:p>
          <a:p>
            <a:r>
              <a:rPr lang="pt-BR">
                <a:ea typeface="Calibri"/>
                <a:cs typeface="Calibri"/>
              </a:rPr>
              <a:t>Parietal </a:t>
            </a:r>
            <a:r>
              <a:rPr lang="pt-BR" err="1">
                <a:ea typeface="Calibri"/>
                <a:cs typeface="Calibri"/>
              </a:rPr>
              <a:t>thickening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of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the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sigmoid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colon</a:t>
            </a:r>
            <a:r>
              <a:rPr lang="pt-BR">
                <a:ea typeface="Calibri"/>
                <a:cs typeface="Calibri"/>
              </a:rPr>
              <a:t> (11 cm)</a:t>
            </a:r>
          </a:p>
          <a:p>
            <a:r>
              <a:rPr lang="pt-BR" err="1">
                <a:ea typeface="Calibri"/>
                <a:cs typeface="Calibri"/>
              </a:rPr>
              <a:t>Multiple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lymphnode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enlargement</a:t>
            </a:r>
            <a:r>
              <a:rPr lang="pt-BR">
                <a:ea typeface="Calibri"/>
                <a:cs typeface="Calibri"/>
              </a:rPr>
              <a:t>, more </a:t>
            </a:r>
            <a:r>
              <a:rPr lang="pt-BR" err="1">
                <a:ea typeface="Calibri"/>
                <a:cs typeface="Calibri"/>
              </a:rPr>
              <a:t>prominent</a:t>
            </a:r>
            <a:r>
              <a:rPr lang="pt-BR">
                <a:ea typeface="Calibri"/>
                <a:cs typeface="Calibri"/>
              </a:rPr>
              <a:t> in </a:t>
            </a:r>
            <a:r>
              <a:rPr lang="pt-BR" err="1">
                <a:ea typeface="Calibri"/>
                <a:cs typeface="Calibri"/>
              </a:rPr>
              <a:t>the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mesentery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coalescent</a:t>
            </a:r>
            <a:r>
              <a:rPr lang="pt-BR">
                <a:ea typeface="Calibri"/>
                <a:cs typeface="Calibri"/>
              </a:rPr>
              <a:t> (</a:t>
            </a:r>
            <a:r>
              <a:rPr lang="pt-BR" err="1">
                <a:ea typeface="Calibri"/>
                <a:cs typeface="Calibri"/>
              </a:rPr>
              <a:t>bulky</a:t>
            </a:r>
            <a:r>
              <a:rPr lang="pt-BR">
                <a:ea typeface="Calibri"/>
                <a:cs typeface="Calibri"/>
              </a:rPr>
              <a:t> 12 cm)</a:t>
            </a:r>
          </a:p>
          <a:p>
            <a:r>
              <a:rPr lang="pt-BR" err="1">
                <a:ea typeface="Calibri"/>
                <a:cs typeface="Calibri"/>
              </a:rPr>
              <a:t>Diffuse</a:t>
            </a:r>
            <a:r>
              <a:rPr lang="pt-BR">
                <a:ea typeface="Calibri"/>
                <a:cs typeface="Calibri"/>
              </a:rPr>
              <a:t> peritoneal </a:t>
            </a:r>
            <a:r>
              <a:rPr lang="pt-BR" err="1">
                <a:ea typeface="Calibri"/>
                <a:cs typeface="Calibri"/>
              </a:rPr>
              <a:t>thickening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with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multiple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nodules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and</a:t>
            </a:r>
            <a:r>
              <a:rPr lang="pt-BR">
                <a:ea typeface="Calibri"/>
                <a:cs typeface="Calibri"/>
              </a:rPr>
              <a:t> ascites</a:t>
            </a:r>
          </a:p>
          <a:p>
            <a:r>
              <a:rPr lang="pt-BR" b="1" err="1">
                <a:ea typeface="Calibri"/>
                <a:cs typeface="Calibri"/>
              </a:rPr>
              <a:t>Colonoscopy</a:t>
            </a:r>
            <a:endParaRPr lang="pt-BR" b="1">
              <a:ea typeface="Calibri"/>
              <a:cs typeface="Calibri"/>
            </a:endParaRPr>
          </a:p>
          <a:p>
            <a:r>
              <a:rPr lang="pt-BR" err="1">
                <a:ea typeface="Calibri"/>
                <a:cs typeface="Calibri"/>
              </a:rPr>
              <a:t>Infiltrative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and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ulcerated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lesion</a:t>
            </a:r>
            <a:r>
              <a:rPr lang="pt-BR">
                <a:ea typeface="Calibri"/>
                <a:cs typeface="Calibri"/>
              </a:rPr>
              <a:t> in </a:t>
            </a:r>
            <a:r>
              <a:rPr lang="pt-BR" err="1">
                <a:ea typeface="Calibri"/>
                <a:cs typeface="Calibri"/>
              </a:rPr>
              <a:t>the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rectosigmoid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transition</a:t>
            </a:r>
            <a:endParaRPr lang="pt-BR"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  <a:p>
            <a:r>
              <a:rPr lang="pt-BR" err="1">
                <a:ea typeface="Calibri"/>
                <a:cs typeface="Calibri"/>
              </a:rPr>
              <a:t>Sigmoid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lesion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and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perithoneal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thickening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were</a:t>
            </a:r>
            <a:r>
              <a:rPr lang="pt-BR">
                <a:ea typeface="Calibri"/>
                <a:cs typeface="Calibri"/>
              </a:rPr>
              <a:t> </a:t>
            </a:r>
            <a:r>
              <a:rPr lang="pt-BR" err="1">
                <a:ea typeface="Calibri"/>
                <a:cs typeface="Calibri"/>
              </a:rPr>
              <a:t>biopsied</a:t>
            </a:r>
          </a:p>
          <a:p>
            <a:endParaRPr lang="pt-BR">
              <a:ea typeface="Calibri"/>
              <a:cs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464C9FF-BAA1-4D44-8A37-F67080C99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16" y="338347"/>
            <a:ext cx="4515929" cy="27738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476033F-1979-E5B8-FD89-BD8A85BA1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58715" y="3429479"/>
            <a:ext cx="4515928" cy="2917645"/>
          </a:xfrm>
          <a:prstGeom prst="rect">
            <a:avLst/>
          </a:prstGeom>
        </p:spPr>
      </p:pic>
      <p:pic>
        <p:nvPicPr>
          <p:cNvPr id="8" name="Imagem 7" descr="Uma imagem contendo animal marinho, animal, coral&#10;&#10;Descrição gerada automaticamente">
            <a:extLst>
              <a:ext uri="{FF2B5EF4-FFF2-40B4-BE49-F238E27FC236}">
                <a16:creationId xmlns:a16="http://schemas.microsoft.com/office/drawing/2014/main" id="{E98FE6C8-74F4-28E9-DA81-E650F2048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031358" y="1459783"/>
            <a:ext cx="6801927" cy="42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1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8BB394-B249-EA3F-01DB-21BC065A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131" y="1344763"/>
            <a:ext cx="7952116" cy="49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6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objeto, favo de mel, ao ar livre, girafa&#10;&#10;Descrição gerada automaticamente">
            <a:extLst>
              <a:ext uri="{FF2B5EF4-FFF2-40B4-BE49-F238E27FC236}">
                <a16:creationId xmlns:a16="http://schemas.microsoft.com/office/drawing/2014/main" id="{67937736-C554-AFF1-3F5E-D7CE41CBE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441" y="3628527"/>
            <a:ext cx="4593155" cy="2905170"/>
          </a:xfrm>
          <a:prstGeom prst="rect">
            <a:avLst/>
          </a:prstGeom>
        </p:spPr>
      </p:pic>
      <p:pic>
        <p:nvPicPr>
          <p:cNvPr id="4" name="Imagem 3" descr="Uma imagem contendo comida, neve, campo, mesa&#10;&#10;Descrição gerada automaticamente">
            <a:extLst>
              <a:ext uri="{FF2B5EF4-FFF2-40B4-BE49-F238E27FC236}">
                <a16:creationId xmlns:a16="http://schemas.microsoft.com/office/drawing/2014/main" id="{D0E0F6FD-EC69-ADC0-C2FF-84370BB1E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754" y="321734"/>
            <a:ext cx="4593155" cy="2905170"/>
          </a:xfrm>
          <a:prstGeom prst="rect">
            <a:avLst/>
          </a:prstGeom>
        </p:spPr>
      </p:pic>
      <p:pic>
        <p:nvPicPr>
          <p:cNvPr id="7" name="Imagem 6" descr="Uma imagem contendo favo de mel, girafa, comida, deitado&#10;&#10;Descrição gerada automaticamente">
            <a:extLst>
              <a:ext uri="{FF2B5EF4-FFF2-40B4-BE49-F238E27FC236}">
                <a16:creationId xmlns:a16="http://schemas.microsoft.com/office/drawing/2014/main" id="{8DE1D1EB-8C3F-1995-B9C1-43CAFEC7E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22" y="3631096"/>
            <a:ext cx="4537050" cy="29043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CAD9711-611B-BDE8-50BF-B8668C881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88637" y="324304"/>
            <a:ext cx="4537050" cy="290433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095D8E7D-0EFD-7F86-CDCF-1448BA29AC18}"/>
              </a:ext>
            </a:extLst>
          </p:cNvPr>
          <p:cNvSpPr txBox="1"/>
          <p:nvPr/>
        </p:nvSpPr>
        <p:spPr>
          <a:xfrm>
            <a:off x="1087518" y="2734278"/>
            <a:ext cx="664234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CD20</a:t>
            </a:r>
            <a:endParaRPr lang="pt-BR" sz="1867" b="1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3C5CBDA-6F5A-CBD9-A79A-687909BC45B1}"/>
              </a:ext>
            </a:extLst>
          </p:cNvPr>
          <p:cNvSpPr txBox="1"/>
          <p:nvPr/>
        </p:nvSpPr>
        <p:spPr>
          <a:xfrm>
            <a:off x="6665933" y="2734278"/>
            <a:ext cx="664234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CD20</a:t>
            </a:r>
            <a:endParaRPr lang="pt-BR" sz="1867" b="1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256C7EE-1144-1ECB-498B-A910899ECE71}"/>
              </a:ext>
            </a:extLst>
          </p:cNvPr>
          <p:cNvSpPr txBox="1"/>
          <p:nvPr/>
        </p:nvSpPr>
        <p:spPr>
          <a:xfrm>
            <a:off x="1087518" y="6055447"/>
            <a:ext cx="664234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PAX5</a:t>
            </a:r>
            <a:endParaRPr lang="pt-BR" sz="1867" b="1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ED28DEC-6640-61A1-2BB8-824A30438C92}"/>
              </a:ext>
            </a:extLst>
          </p:cNvPr>
          <p:cNvSpPr txBox="1"/>
          <p:nvPr/>
        </p:nvSpPr>
        <p:spPr>
          <a:xfrm>
            <a:off x="6665932" y="6055447"/>
            <a:ext cx="664234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PAX5</a:t>
            </a:r>
            <a:endParaRPr lang="pt-BR" sz="1867" b="1"/>
          </a:p>
        </p:txBody>
      </p:sp>
    </p:spTree>
    <p:extLst>
      <p:ext uri="{BB962C8B-B14F-4D97-AF65-F5344CB8AC3E}">
        <p14:creationId xmlns:p14="http://schemas.microsoft.com/office/powerpoint/2010/main" val="427425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omida, rocha, frisbee&#10;&#10;Descrição gerada automaticamente">
            <a:extLst>
              <a:ext uri="{FF2B5EF4-FFF2-40B4-BE49-F238E27FC236}">
                <a16:creationId xmlns:a16="http://schemas.microsoft.com/office/drawing/2014/main" id="{DB8983C8-C8AC-B2CE-7BA6-4D7C8C622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328" y="3700413"/>
            <a:ext cx="4636287" cy="29195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B06E031-5748-27CB-E917-DFE57008F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30" y="3714790"/>
            <a:ext cx="4593155" cy="2905170"/>
          </a:xfrm>
          <a:prstGeom prst="rect">
            <a:avLst/>
          </a:prstGeom>
        </p:spPr>
      </p:pic>
      <p:pic>
        <p:nvPicPr>
          <p:cNvPr id="5" name="Imagem 4" descr="Uma imagem contendo semente de gergelim, açúcar, bolo, favo de mel&#10;&#10;Descrição gerada automaticamente">
            <a:extLst>
              <a:ext uri="{FF2B5EF4-FFF2-40B4-BE49-F238E27FC236}">
                <a16:creationId xmlns:a16="http://schemas.microsoft.com/office/drawing/2014/main" id="{EACA400E-AAA5-19D7-477F-DEE910FE5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58" y="252417"/>
            <a:ext cx="4623314" cy="2918711"/>
          </a:xfrm>
          <a:prstGeom prst="rect">
            <a:avLst/>
          </a:prstGeom>
        </p:spPr>
      </p:pic>
      <p:pic>
        <p:nvPicPr>
          <p:cNvPr id="4" name="Imagem 3" descr="Uma imagem contendo ao ar livre, bolo, comida, açúcar&#10;&#10;Descrição gerada automaticamente">
            <a:extLst>
              <a:ext uri="{FF2B5EF4-FFF2-40B4-BE49-F238E27FC236}">
                <a16:creationId xmlns:a16="http://schemas.microsoft.com/office/drawing/2014/main" id="{E448E8FD-05E6-26EA-2FA2-C6545A231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561" y="266795"/>
            <a:ext cx="4680823" cy="290433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9B0DD44-7887-A0A2-3101-06D029F84F70}"/>
              </a:ext>
            </a:extLst>
          </p:cNvPr>
          <p:cNvSpPr txBox="1"/>
          <p:nvPr/>
        </p:nvSpPr>
        <p:spPr>
          <a:xfrm>
            <a:off x="1087518" y="2734278"/>
            <a:ext cx="664234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CD10</a:t>
            </a:r>
            <a:endParaRPr lang="pt-BR" sz="1867" b="1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49D77A0-027E-7F6E-5E1D-DE98CFA897A2}"/>
              </a:ext>
            </a:extLst>
          </p:cNvPr>
          <p:cNvSpPr txBox="1"/>
          <p:nvPr/>
        </p:nvSpPr>
        <p:spPr>
          <a:xfrm>
            <a:off x="6838462" y="2734278"/>
            <a:ext cx="664234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CD10</a:t>
            </a:r>
            <a:endParaRPr lang="pt-BR" sz="1867" b="1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BB79CC3-6A31-9377-E413-11AB2BA6BB5B}"/>
              </a:ext>
            </a:extLst>
          </p:cNvPr>
          <p:cNvSpPr txBox="1"/>
          <p:nvPr/>
        </p:nvSpPr>
        <p:spPr>
          <a:xfrm>
            <a:off x="1087518" y="6170467"/>
            <a:ext cx="764875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BCL-6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1E62CA-F409-1AA7-0FC4-DCEAC2A91725}"/>
              </a:ext>
            </a:extLst>
          </p:cNvPr>
          <p:cNvSpPr txBox="1"/>
          <p:nvPr/>
        </p:nvSpPr>
        <p:spPr>
          <a:xfrm>
            <a:off x="6795329" y="6170467"/>
            <a:ext cx="764875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BCL-6</a:t>
            </a:r>
          </a:p>
        </p:txBody>
      </p:sp>
    </p:spTree>
    <p:extLst>
      <p:ext uri="{BB962C8B-B14F-4D97-AF65-F5344CB8AC3E}">
        <p14:creationId xmlns:p14="http://schemas.microsoft.com/office/powerpoint/2010/main" val="3726423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omida, bolo, em pé, pessoas&#10;&#10;Descrição gerada automaticamente">
            <a:extLst>
              <a:ext uri="{FF2B5EF4-FFF2-40B4-BE49-F238E27FC236}">
                <a16:creationId xmlns:a16="http://schemas.microsoft.com/office/drawing/2014/main" id="{20A81647-360B-1B05-22F4-B7275AF77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460" y="3642904"/>
            <a:ext cx="4607532" cy="3106453"/>
          </a:xfrm>
          <a:prstGeom prst="rect">
            <a:avLst/>
          </a:prstGeom>
        </p:spPr>
      </p:pic>
      <p:pic>
        <p:nvPicPr>
          <p:cNvPr id="5" name="Imagem 4" descr="Uma imagem contendo favo de mel, objeto, bolo, chocolate&#10;&#10;Descrição gerada automaticamente">
            <a:extLst>
              <a:ext uri="{FF2B5EF4-FFF2-40B4-BE49-F238E27FC236}">
                <a16:creationId xmlns:a16="http://schemas.microsoft.com/office/drawing/2014/main" id="{92F1A815-D619-0E59-D40A-52E1B6294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74320" y="264225"/>
            <a:ext cx="4593155" cy="2905170"/>
          </a:xfrm>
          <a:prstGeom prst="rect">
            <a:avLst/>
          </a:prstGeom>
        </p:spPr>
      </p:pic>
      <p:pic>
        <p:nvPicPr>
          <p:cNvPr id="7" name="Imagem 6" descr="Uma imagem contendo favo de mel, girafa, andando, grupo&#10;&#10;Descrição gerada automaticamente">
            <a:extLst>
              <a:ext uri="{FF2B5EF4-FFF2-40B4-BE49-F238E27FC236}">
                <a16:creationId xmlns:a16="http://schemas.microsoft.com/office/drawing/2014/main" id="{215A69AE-2ED0-83A6-511F-34B235CBB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16435" y="3746115"/>
            <a:ext cx="4608937" cy="288995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41AABC2-1434-1403-08A8-58D7599E9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071" y="266795"/>
            <a:ext cx="4623314" cy="288995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6907034-11DD-0B49-39FD-8BCE44016D16}"/>
              </a:ext>
            </a:extLst>
          </p:cNvPr>
          <p:cNvSpPr txBox="1"/>
          <p:nvPr/>
        </p:nvSpPr>
        <p:spPr>
          <a:xfrm>
            <a:off x="1015631" y="2691146"/>
            <a:ext cx="764875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BCL-2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3F2C0AC-775C-CEAA-77CF-54946852E6E6}"/>
              </a:ext>
            </a:extLst>
          </p:cNvPr>
          <p:cNvSpPr txBox="1"/>
          <p:nvPr/>
        </p:nvSpPr>
        <p:spPr>
          <a:xfrm>
            <a:off x="6809707" y="2691146"/>
            <a:ext cx="764875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BCL-2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2E80FD-83F0-7170-3130-6FB98C8460FA}"/>
              </a:ext>
            </a:extLst>
          </p:cNvPr>
          <p:cNvSpPr txBox="1"/>
          <p:nvPr/>
        </p:nvSpPr>
        <p:spPr>
          <a:xfrm>
            <a:off x="1015630" y="6184844"/>
            <a:ext cx="966158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MUM-1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0BBBAEB-5223-4A89-5616-BEA8D30F13EB}"/>
              </a:ext>
            </a:extLst>
          </p:cNvPr>
          <p:cNvSpPr txBox="1"/>
          <p:nvPr/>
        </p:nvSpPr>
        <p:spPr>
          <a:xfrm>
            <a:off x="6809706" y="6285485"/>
            <a:ext cx="966158" cy="34887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867" b="1">
                <a:ea typeface="Calibri"/>
                <a:cs typeface="Calibri"/>
              </a:rPr>
              <a:t>MUM-1</a:t>
            </a:r>
          </a:p>
        </p:txBody>
      </p:sp>
    </p:spTree>
    <p:extLst>
      <p:ext uri="{BB962C8B-B14F-4D97-AF65-F5344CB8AC3E}">
        <p14:creationId xmlns:p14="http://schemas.microsoft.com/office/powerpoint/2010/main" val="3297401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6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8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4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9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Props1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1151</Words>
  <Application>Microsoft Office PowerPoint</Application>
  <PresentationFormat>Widescreen</PresentationFormat>
  <Paragraphs>135</Paragraphs>
  <Slides>31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AdvOTa20b42a7</vt:lpstr>
      <vt:lpstr>AdvOTf9433e2d</vt:lpstr>
      <vt:lpstr>Arial</vt:lpstr>
      <vt:lpstr>Calibri</vt:lpstr>
      <vt:lpstr>Calibri Bold</vt:lpstr>
      <vt:lpstr>Calibri Light</vt:lpstr>
      <vt:lpstr>Times New Roman</vt:lpstr>
      <vt:lpstr>Tema do Office</vt:lpstr>
      <vt:lpstr>HEMATOPATHOLOGY   Case 4</vt:lpstr>
      <vt:lpstr>Declaração de Conflito de Interesse</vt:lpstr>
      <vt:lpstr>Clinical data</vt:lpstr>
      <vt:lpstr>Imaging exams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Other markers</vt:lpstr>
      <vt:lpstr>Diagnosis</vt:lpstr>
      <vt:lpstr>FISH</vt:lpstr>
      <vt:lpstr>Final proposed diagnosis</vt:lpstr>
      <vt:lpstr>Clinical Evolution</vt:lpstr>
      <vt:lpstr>WHO – 4rth edition revised </vt:lpstr>
      <vt:lpstr>Classification dilemma</vt:lpstr>
      <vt:lpstr>Apresentação do PowerPoint</vt:lpstr>
      <vt:lpstr>Apresentação do PowerPoint</vt:lpstr>
      <vt:lpstr>Apresentação do PowerPoint</vt:lpstr>
      <vt:lpstr>Clinical features and course</vt:lpstr>
      <vt:lpstr>Mutational landscape</vt:lpstr>
      <vt:lpstr>Immunophenotype</vt:lpstr>
      <vt:lpstr>WHO – 5th edition 2022</vt:lpstr>
      <vt:lpstr>ICC - 2022</vt:lpstr>
      <vt:lpstr>Apresentação do PowerPoint</vt:lpstr>
      <vt:lpstr>Conclusion</vt:lpstr>
      <vt:lpstr>Conclusion</vt:lpstr>
      <vt:lpstr>obrigadA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HEMATOPATHOLOGY   Case 4</dc:title>
  <dc:creator>Marianne de Castro Goncalves</dc:creator>
  <cp:lastModifiedBy>CN</cp:lastModifiedBy>
  <cp:revision>6</cp:revision>
  <dcterms:created xsi:type="dcterms:W3CDTF">2024-05-24T20:56:19Z</dcterms:created>
  <dcterms:modified xsi:type="dcterms:W3CDTF">2024-05-30T11:46:32Z</dcterms:modified>
</cp:coreProperties>
</file>